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65" r:id="rId3"/>
    <p:sldId id="266" r:id="rId4"/>
    <p:sldId id="256" r:id="rId5"/>
    <p:sldId id="258" r:id="rId6"/>
    <p:sldId id="25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C0C"/>
    <a:srgbClr val="660033"/>
    <a:srgbClr val="A4E0F2"/>
    <a:srgbClr val="F8DE5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2544-1755-4759-8394-2DDBCAA619EF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5CBA-43A0-46FD-B243-9CCA7B449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2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6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1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7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39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1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62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8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1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735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615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36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5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0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4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7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6509-89DA-4DA6-BED4-AAC2445C4E7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CFEF-7ED8-41E3-A1BB-3EF87DDF9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11/8/2019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2389" y="1871613"/>
            <a:ext cx="8318963" cy="164630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336699"/>
                </a:solidFill>
              </a:rPr>
              <a:t>Інституційний аудит – дієвий інструмент системи зовнішнього забезпечення якості освіти</a:t>
            </a:r>
            <a:endParaRPr lang="ru-RU" sz="3600" b="1" dirty="0">
              <a:solidFill>
                <a:srgbClr val="33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16" y="4174448"/>
            <a:ext cx="7766936" cy="1096899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</a:rPr>
              <a:t>управління Державної служби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</a:rPr>
              <a:t>якості освіти в Одеській області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655" y="5953760"/>
            <a:ext cx="468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uk-UA" b="1" dirty="0">
                <a:solidFill>
                  <a:srgbClr val="336699"/>
                </a:solidFill>
              </a:rPr>
              <a:t>ж</a:t>
            </a:r>
            <a:r>
              <a:rPr lang="uk-UA" b="1" dirty="0" smtClean="0">
                <a:solidFill>
                  <a:srgbClr val="336699"/>
                </a:solidFill>
              </a:rPr>
              <a:t>овтень-листопад </a:t>
            </a:r>
            <a:r>
              <a:rPr lang="uk-UA" b="1" dirty="0" smtClean="0">
                <a:solidFill>
                  <a:srgbClr val="336699"/>
                </a:solidFill>
              </a:rPr>
              <a:t>2019 року</a:t>
            </a:r>
            <a:endParaRPr lang="ru-RU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2605" y="937279"/>
            <a:ext cx="11439888" cy="503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1219170">
              <a:defRPr/>
            </a:pPr>
            <a:r>
              <a:rPr lang="uk-UA" sz="2800" b="1" dirty="0" smtClean="0">
                <a:solidFill>
                  <a:srgbClr val="C10C0C"/>
                </a:solidFill>
                <a:latin typeface="Trebuchet MS" panose="020B0603020202020204" pitchFamily="34" charset="0"/>
              </a:rPr>
              <a:t>Нормативно-правова база</a:t>
            </a:r>
            <a:endParaRPr lang="ru-RU" sz="2800" b="1" dirty="0">
              <a:solidFill>
                <a:srgbClr val="C10C0C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7862" y="43132"/>
            <a:ext cx="2884832" cy="741236"/>
            <a:chOff x="289560" y="93861"/>
            <a:chExt cx="2163624" cy="555927"/>
          </a:xfrm>
        </p:grpSpPr>
        <p:sp>
          <p:nvSpPr>
            <p:cNvPr id="3084" name="TextBox 7"/>
            <p:cNvSpPr txBox="1">
              <a:spLocks noChangeArrowheads="1"/>
            </p:cNvSpPr>
            <p:nvPr/>
          </p:nvSpPr>
          <p:spPr bwMode="auto">
            <a:xfrm>
              <a:off x="827584" y="93861"/>
              <a:ext cx="1625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uk-UA" altLang="uk-UA" sz="1600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Державна служба</a:t>
              </a:r>
            </a:p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uk-UA" altLang="uk-UA" sz="1600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якості освіти України</a:t>
              </a:r>
              <a:endParaRPr lang="ru-RU" altLang="uk-UA" sz="1600" b="1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graphicFrame>
          <p:nvGraphicFramePr>
            <p:cNvPr id="3085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289560" y="123824"/>
            <a:ext cx="412115" cy="525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Picture" r:id="rId3" imgW="658794" imgH="887014" progId="Word.Picture.8">
                    <p:embed/>
                  </p:oleObj>
                </mc:Choice>
                <mc:Fallback>
                  <p:oleObj name="Picture" r:id="rId3" imgW="658794" imgH="887014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" y="123824"/>
                          <a:ext cx="412115" cy="52596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6" name="Группа 15"/>
            <p:cNvGrpSpPr>
              <a:grpSpLocks/>
            </p:cNvGrpSpPr>
            <p:nvPr/>
          </p:nvGrpSpPr>
          <p:grpSpPr bwMode="auto">
            <a:xfrm>
              <a:off x="781546" y="149225"/>
              <a:ext cx="46038" cy="466725"/>
              <a:chOff x="1043608" y="339551"/>
              <a:chExt cx="45719" cy="115207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043608" y="339551"/>
                <a:ext cx="45719" cy="579331"/>
              </a:xfrm>
              <a:prstGeom prst="rect">
                <a:avLst/>
              </a:prstGeom>
              <a:solidFill>
                <a:srgbClr val="1813DF"/>
              </a:solidFill>
              <a:ln w="6350">
                <a:solidFill>
                  <a:srgbClr val="1813D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043608" y="912299"/>
                <a:ext cx="45719" cy="57933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4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6" name="Picture 3" descr="\\Olena\общая папка\Untitled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83" y="-77443"/>
            <a:ext cx="2676712" cy="7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0" y="844098"/>
            <a:ext cx="12192000" cy="0"/>
          </a:xfrm>
          <a:prstGeom prst="line">
            <a:avLst/>
          </a:prstGeom>
          <a:noFill/>
          <a:ln w="25400" cap="rnd" cmpd="sng" algn="ctr">
            <a:solidFill>
              <a:srgbClr val="2E83C3"/>
            </a:solidFill>
            <a:prstDash val="solid"/>
          </a:ln>
          <a:effectLst/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340" y="0"/>
            <a:ext cx="2147660" cy="842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05" y="1534271"/>
            <a:ext cx="914479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4956" y="1534271"/>
            <a:ext cx="9851366" cy="516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uk-UA" sz="2300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 </a:t>
            </a:r>
            <a:r>
              <a:rPr lang="uk-UA" sz="2300" dirty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 </a:t>
            </a:r>
            <a:r>
              <a:rPr lang="uk-UA" sz="2300" dirty="0" smtClean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освіту»</a:t>
            </a: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статті 41, 45, 69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800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</a:t>
            </a:r>
            <a:r>
              <a:rPr lang="uk-UA" sz="2300" dirty="0" smtClean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 загальну середню освіту»</a:t>
            </a: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стаття 40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800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uk-UA" sz="2300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 </a:t>
            </a:r>
            <a:r>
              <a:rPr lang="uk-UA" sz="2300" dirty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 основні засади державного нагляду (контролю) у сфері господарської </a:t>
            </a:r>
            <a:r>
              <a:rPr lang="uk-UA" sz="2300" dirty="0" smtClean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800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Постанова </a:t>
            </a:r>
            <a:r>
              <a:rPr lang="uk-UA" sz="2300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КМУ від 17.04.2019 №338 </a:t>
            </a:r>
            <a:r>
              <a:rPr lang="uk-UA" sz="23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 затвердження критеріїв, за якими оцінюється ступінь ризику від провадження господарської діяльності у сфері загальної середньої освіти та визначається періодичність проведення планових заходів державного нагляду (контролю) Державною службою якості освіти</a:t>
            </a:r>
            <a:r>
              <a:rPr lang="uk-UA" sz="2300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8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300" dirty="0" smtClean="0">
                <a:solidFill>
                  <a:srgbClr val="C10C0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проведення інституційного аудиту закладів загальної середньої освіти</a:t>
            </a: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затверджений </a:t>
            </a:r>
            <a:r>
              <a:rPr lang="uk-UA" sz="2300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наказом </a:t>
            </a: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 України </a:t>
            </a:r>
            <a:r>
              <a:rPr lang="uk-UA" sz="2300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 09.01.2019 №</a:t>
            </a:r>
            <a:r>
              <a:rPr lang="uk-UA" sz="2300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uk-UA" sz="2300" dirty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456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62" y="0"/>
            <a:ext cx="968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22375" r="17467" b="6911"/>
          <a:stretch/>
        </p:blipFill>
        <p:spPr>
          <a:xfrm>
            <a:off x="1190172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137160"/>
            <a:ext cx="9700752" cy="6858000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22476" y="1225296"/>
            <a:ext cx="1243584" cy="265176"/>
          </a:xfrm>
          <a:prstGeom prst="round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Етапи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9032" y="3383280"/>
            <a:ext cx="2313432" cy="315468"/>
          </a:xfrm>
          <a:prstGeom prst="round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Методи роботи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124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67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3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357</TotalTime>
  <Words>127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Тема Office</vt:lpstr>
      <vt:lpstr>Грань</vt:lpstr>
      <vt:lpstr>Picture</vt:lpstr>
      <vt:lpstr>Інституційний аудит – дієвий інструмент системи зовнішнього забезпечення якості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Юлія Кольцова</dc:creator>
  <cp:lastModifiedBy>RePack by Diakov</cp:lastModifiedBy>
  <cp:revision>26</cp:revision>
  <dcterms:created xsi:type="dcterms:W3CDTF">2019-10-20T17:54:27Z</dcterms:created>
  <dcterms:modified xsi:type="dcterms:W3CDTF">2019-11-08T12:51:29Z</dcterms:modified>
</cp:coreProperties>
</file>