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4333" r:id="rId2"/>
    <p:sldMasterId id="2147484840" r:id="rId3"/>
  </p:sldMasterIdLst>
  <p:notesMasterIdLst>
    <p:notesMasterId r:id="rId21"/>
  </p:notesMasterIdLst>
  <p:sldIdLst>
    <p:sldId id="308" r:id="rId4"/>
    <p:sldId id="586" r:id="rId5"/>
    <p:sldId id="587" r:id="rId6"/>
    <p:sldId id="318" r:id="rId7"/>
    <p:sldId id="588" r:id="rId8"/>
    <p:sldId id="556" r:id="rId9"/>
    <p:sldId id="557" r:id="rId10"/>
    <p:sldId id="589" r:id="rId11"/>
    <p:sldId id="592" r:id="rId12"/>
    <p:sldId id="558" r:id="rId13"/>
    <p:sldId id="591" r:id="rId14"/>
    <p:sldId id="595" r:id="rId15"/>
    <p:sldId id="596" r:id="rId16"/>
    <p:sldId id="593" r:id="rId17"/>
    <p:sldId id="597" r:id="rId18"/>
    <p:sldId id="562" r:id="rId19"/>
    <p:sldId id="574" r:id="rId20"/>
  </p:sldIdLst>
  <p:sldSz cx="9144000" cy="5715000" type="screen16x10"/>
  <p:notesSz cx="6888163" cy="10020300"/>
  <p:defaultTextStyle>
    <a:defPPr>
      <a:defRPr lang="ru-RU"/>
    </a:defPPr>
    <a:lvl1pPr marL="0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92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78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66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58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441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330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224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115" algn="l" defTabSz="9137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306633"/>
    <a:srgbClr val="008080"/>
    <a:srgbClr val="CCFFCC"/>
    <a:srgbClr val="339966"/>
    <a:srgbClr val="99CC00"/>
    <a:srgbClr val="993366"/>
    <a:srgbClr val="9999FF"/>
    <a:srgbClr val="0099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250" autoAdjust="0"/>
  </p:normalViewPr>
  <p:slideViewPr>
    <p:cSldViewPr>
      <p:cViewPr varScale="1">
        <p:scale>
          <a:sx n="131" d="100"/>
          <a:sy n="131" d="100"/>
        </p:scale>
        <p:origin x="-1056" y="-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222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dirty="0" smtClean="0">
                <a:solidFill>
                  <a:srgbClr val="006699"/>
                </a:solidFill>
              </a:rPr>
              <a:t>Динаміка кількості </a:t>
            </a:r>
            <a:r>
              <a:rPr lang="uk-UA" sz="1800" dirty="0">
                <a:solidFill>
                  <a:srgbClr val="006699"/>
                </a:solidFill>
              </a:rPr>
              <a:t>дітей </a:t>
            </a:r>
            <a:r>
              <a:rPr lang="uk-UA" sz="1800" dirty="0" smtClean="0">
                <a:solidFill>
                  <a:srgbClr val="006699"/>
                </a:solidFill>
              </a:rPr>
              <a:t>з числа внутрішньо переміщених осіб у </a:t>
            </a:r>
            <a:r>
              <a:rPr lang="uk-UA" sz="1800" dirty="0">
                <a:solidFill>
                  <a:srgbClr val="006699"/>
                </a:solidFill>
              </a:rPr>
              <a:t>закладах </a:t>
            </a:r>
            <a:r>
              <a:rPr lang="uk-UA" sz="1800" dirty="0" smtClean="0">
                <a:solidFill>
                  <a:srgbClr val="006699"/>
                </a:solidFill>
              </a:rPr>
              <a:t>освіти </a:t>
            </a:r>
            <a:r>
              <a:rPr lang="uk-UA" sz="1800" dirty="0" err="1" smtClean="0">
                <a:solidFill>
                  <a:srgbClr val="006699"/>
                </a:solidFill>
              </a:rPr>
              <a:t>Южненської</a:t>
            </a:r>
            <a:r>
              <a:rPr lang="uk-UA" sz="1800" dirty="0" smtClean="0">
                <a:solidFill>
                  <a:srgbClr val="006699"/>
                </a:solidFill>
              </a:rPr>
              <a:t> МТГ у 2022 році</a:t>
            </a:r>
            <a:endParaRPr lang="uk-UA" sz="1800" dirty="0">
              <a:solidFill>
                <a:srgbClr val="006699"/>
              </a:solidFill>
            </a:endParaRPr>
          </a:p>
        </c:rich>
      </c:tx>
      <c:layout>
        <c:manualLayout>
          <c:xMode val="edge"/>
          <c:yMode val="edge"/>
          <c:x val="0.1909531753416287"/>
          <c:y val="1.2882105914527679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30161610467363"/>
          <c:y val="0.16829954236202119"/>
          <c:w val="0.84589175363590541"/>
          <c:h val="0.706007157791315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ЗДО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7830236835310607E-3"/>
                  <c:y val="-3.633367836222057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748-4DA4-BA95-AA323BFAC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46</c:v>
                </c:pt>
                <c:pt idx="1">
                  <c:v>72</c:v>
                </c:pt>
                <c:pt idx="2">
                  <c:v>73</c:v>
                </c:pt>
                <c:pt idx="3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48-4DA4-BA95-AA323BFAC231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ЗЗСО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4577850655007089E-2"/>
                  <c:y val="1.560519602326027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748-4DA4-BA95-AA323BFAC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91</c:v>
                </c:pt>
                <c:pt idx="1">
                  <c:v>199</c:v>
                </c:pt>
                <c:pt idx="2">
                  <c:v>216</c:v>
                </c:pt>
                <c:pt idx="3">
                  <c:v>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48-4DA4-BA95-AA323BFAC231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313209473412435E-2"/>
                  <c:y val="1.560519602326027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748-4DA4-BA95-AA323BFAC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48-4DA4-BA95-AA323BFAC231}"/>
            </c:ext>
          </c:extLst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Аркуш1!$A$2:$A$5</c:f>
              <c:strCache>
                <c:ptCount val="4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</c:strCache>
            </c:strRef>
          </c:cat>
          <c:val>
            <c:numRef>
              <c:f>Аркуш1!$E$2:$E$5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376832"/>
        <c:axId val="4378624"/>
        <c:axId val="0"/>
      </c:bar3DChart>
      <c:catAx>
        <c:axId val="4376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78624"/>
        <c:crosses val="autoZero"/>
        <c:auto val="1"/>
        <c:lblAlgn val="ctr"/>
        <c:lblOffset val="100"/>
        <c:noMultiLvlLbl val="0"/>
      </c:catAx>
      <c:valAx>
        <c:axId val="437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7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dirty="0" smtClean="0">
                <a:solidFill>
                  <a:srgbClr val="006699"/>
                </a:solidFill>
              </a:rPr>
              <a:t>Динаміка кількості учнів у </a:t>
            </a:r>
            <a:r>
              <a:rPr lang="uk-UA" sz="1800" dirty="0">
                <a:solidFill>
                  <a:srgbClr val="006699"/>
                </a:solidFill>
              </a:rPr>
              <a:t>закладах </a:t>
            </a:r>
            <a:r>
              <a:rPr lang="uk-UA" sz="1800" dirty="0" smtClean="0">
                <a:solidFill>
                  <a:srgbClr val="006699"/>
                </a:solidFill>
              </a:rPr>
              <a:t>освіти </a:t>
            </a:r>
            <a:r>
              <a:rPr lang="uk-UA" sz="1800" dirty="0" err="1" smtClean="0">
                <a:solidFill>
                  <a:srgbClr val="006699"/>
                </a:solidFill>
              </a:rPr>
              <a:t>Южненської</a:t>
            </a:r>
            <a:r>
              <a:rPr lang="uk-UA" sz="1800" dirty="0" smtClean="0">
                <a:solidFill>
                  <a:srgbClr val="006699"/>
                </a:solidFill>
              </a:rPr>
              <a:t> МТГ, що навчаються </a:t>
            </a:r>
            <a:r>
              <a:rPr lang="uk-UA" sz="1800" dirty="0" err="1" smtClean="0">
                <a:solidFill>
                  <a:srgbClr val="006699"/>
                </a:solidFill>
              </a:rPr>
              <a:t>офлайн</a:t>
            </a:r>
            <a:endParaRPr lang="uk-UA" sz="1800" dirty="0">
              <a:solidFill>
                <a:srgbClr val="006699"/>
              </a:solidFill>
            </a:endParaRPr>
          </a:p>
        </c:rich>
      </c:tx>
      <c:layout>
        <c:manualLayout>
          <c:xMode val="edge"/>
          <c:yMode val="edge"/>
          <c:x val="0.1909531753416287"/>
          <c:y val="1.2882105914527679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30165976928488"/>
          <c:y val="0.15842673656944645"/>
          <c:w val="0.84589175363590541"/>
          <c:h val="0.7060071577913155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7830236835310607E-3"/>
                  <c:y val="-3.633367836222057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748-4DA4-BA95-AA323BFAC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976</c:v>
                </c:pt>
                <c:pt idx="1">
                  <c:v>1093</c:v>
                </c:pt>
                <c:pt idx="2">
                  <c:v>1229</c:v>
                </c:pt>
                <c:pt idx="3">
                  <c:v>1919</c:v>
                </c:pt>
                <c:pt idx="4">
                  <c:v>2381</c:v>
                </c:pt>
                <c:pt idx="5">
                  <c:v>2437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48-4DA4-BA95-AA323BFAC231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4577850655007089E-2"/>
                  <c:y val="1.560519602326027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748-4DA4-BA95-AA323BFAC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48-4DA4-BA95-AA323BFAC231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313209473412435E-2"/>
                  <c:y val="1.560519602326027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748-4DA4-BA95-AA323BFAC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Аркуш1!$A$2:$A$7</c:f>
              <c:strCache>
                <c:ptCount val="6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</c:strCache>
            </c:strRef>
          </c:cat>
          <c:val>
            <c:numRef>
              <c:f>Аркуш1!$D$2:$D$7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48-4DA4-BA95-AA323BFAC231}"/>
            </c:ext>
          </c:extLst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Аркуш1!$A$2:$A$7</c:f>
              <c:strCache>
                <c:ptCount val="6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</c:strCache>
            </c:strRef>
          </c:cat>
          <c:val>
            <c:numRef>
              <c:f>Аркуш1!$E$2:$E$7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7947264"/>
        <c:axId val="37948800"/>
        <c:axId val="0"/>
      </c:bar3DChart>
      <c:catAx>
        <c:axId val="37947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948800"/>
        <c:crosses val="autoZero"/>
        <c:auto val="1"/>
        <c:lblAlgn val="ctr"/>
        <c:lblOffset val="100"/>
        <c:noMultiLvlLbl val="0"/>
      </c:catAx>
      <c:valAx>
        <c:axId val="3794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94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Прямокутник 1"/>
        <cdr:cNvSpPr/>
      </cdr:nvSpPr>
      <cdr:spPr>
        <a:xfrm xmlns:a="http://schemas.openxmlformats.org/drawingml/2006/main">
          <a:off x="-1115616" y="0"/>
          <a:ext cx="6912768" cy="51454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Прямокутник 1"/>
        <cdr:cNvSpPr/>
      </cdr:nvSpPr>
      <cdr:spPr>
        <a:xfrm xmlns:a="http://schemas.openxmlformats.org/drawingml/2006/main">
          <a:off x="-1115616" y="0"/>
          <a:ext cx="6912768" cy="51454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09837-4FD0-4B75-B685-30A1261C049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750888"/>
            <a:ext cx="60118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21459-A591-483D-B8F4-7E8CE3F9B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0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92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78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66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58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41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30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24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115" algn="l" defTabSz="9137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21459-A591-483D-B8F4-7E8CE3F9B39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5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92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80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80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5"/>
            <a:ext cx="9144000" cy="572205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003779"/>
            <a:ext cx="5825202" cy="1371918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375694"/>
            <a:ext cx="5825202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06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4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2250734"/>
            <a:ext cx="6447501" cy="152215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7170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15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800492"/>
            <a:ext cx="3138026" cy="323397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800491"/>
            <a:ext cx="3138026" cy="323397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51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26" y="1800819"/>
            <a:ext cx="3139217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74" indent="0">
              <a:buNone/>
              <a:defRPr sz="1500" b="1"/>
            </a:lvl2pPr>
            <a:lvl3pPr marL="685553" indent="0">
              <a:buNone/>
              <a:defRPr sz="1300" b="1"/>
            </a:lvl3pPr>
            <a:lvl4pPr marL="1028331" indent="0">
              <a:buNone/>
              <a:defRPr sz="1200" b="1"/>
            </a:lvl4pPr>
            <a:lvl5pPr marL="1371105" indent="0">
              <a:buNone/>
              <a:defRPr sz="1200" b="1"/>
            </a:lvl5pPr>
            <a:lvl6pPr marL="1713885" indent="0">
              <a:buNone/>
              <a:defRPr sz="1200" b="1"/>
            </a:lvl6pPr>
            <a:lvl7pPr marL="2056661" indent="0">
              <a:buNone/>
              <a:defRPr sz="1200" b="1"/>
            </a:lvl7pPr>
            <a:lvl8pPr marL="2399436" indent="0">
              <a:buNone/>
              <a:defRPr sz="1200" b="1"/>
            </a:lvl8pPr>
            <a:lvl9pPr marL="274221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26" y="2281050"/>
            <a:ext cx="3139217" cy="2753431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1800819"/>
            <a:ext cx="313921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74" indent="0">
              <a:buNone/>
              <a:defRPr sz="1500" b="1"/>
            </a:lvl2pPr>
            <a:lvl3pPr marL="685553" indent="0">
              <a:buNone/>
              <a:defRPr sz="1300" b="1"/>
            </a:lvl3pPr>
            <a:lvl4pPr marL="1028331" indent="0">
              <a:buNone/>
              <a:defRPr sz="1200" b="1"/>
            </a:lvl4pPr>
            <a:lvl5pPr marL="1371105" indent="0">
              <a:buNone/>
              <a:defRPr sz="1200" b="1"/>
            </a:lvl5pPr>
            <a:lvl6pPr marL="1713885" indent="0">
              <a:buNone/>
              <a:defRPr sz="1200" b="1"/>
            </a:lvl6pPr>
            <a:lvl7pPr marL="2056661" indent="0">
              <a:buNone/>
              <a:defRPr sz="1200" b="1"/>
            </a:lvl7pPr>
            <a:lvl8pPr marL="2399436" indent="0">
              <a:buNone/>
              <a:defRPr sz="1200" b="1"/>
            </a:lvl8pPr>
            <a:lvl9pPr marL="274221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308" y="2281050"/>
            <a:ext cx="3139213" cy="2753431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11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508002"/>
            <a:ext cx="6447501" cy="11006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64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83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248837"/>
            <a:ext cx="2890896" cy="1065388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429106"/>
            <a:ext cx="3385156" cy="4605364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314224"/>
            <a:ext cx="2890896" cy="21537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342671" indent="0">
              <a:buNone/>
              <a:defRPr sz="1000"/>
            </a:lvl2pPr>
            <a:lvl3pPr marL="685346" indent="0">
              <a:buNone/>
              <a:defRPr sz="900"/>
            </a:lvl3pPr>
            <a:lvl4pPr marL="1028023" indent="0">
              <a:buNone/>
              <a:defRPr sz="800"/>
            </a:lvl4pPr>
            <a:lvl5pPr marL="1370694" indent="0">
              <a:buNone/>
              <a:defRPr sz="800"/>
            </a:lvl5pPr>
            <a:lvl6pPr marL="1713370" indent="0">
              <a:buNone/>
              <a:defRPr sz="800"/>
            </a:lvl6pPr>
            <a:lvl7pPr marL="2056044" indent="0">
              <a:buNone/>
              <a:defRPr sz="800"/>
            </a:lvl7pPr>
            <a:lvl8pPr marL="2398716" indent="0">
              <a:buNone/>
              <a:defRPr sz="800"/>
            </a:lvl8pPr>
            <a:lvl9pPr marL="2741387" indent="0">
              <a:buNone/>
              <a:defRPr sz="8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3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000500"/>
            <a:ext cx="6447500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15" y="508003"/>
            <a:ext cx="6447501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774" indent="0">
              <a:buNone/>
              <a:defRPr sz="1200"/>
            </a:lvl2pPr>
            <a:lvl3pPr marL="685553" indent="0">
              <a:buNone/>
              <a:defRPr sz="1200"/>
            </a:lvl3pPr>
            <a:lvl4pPr marL="1028331" indent="0">
              <a:buNone/>
              <a:defRPr sz="1200"/>
            </a:lvl4pPr>
            <a:lvl5pPr marL="1371105" indent="0">
              <a:buNone/>
              <a:defRPr sz="1200"/>
            </a:lvl5pPr>
            <a:lvl6pPr marL="1713885" indent="0">
              <a:buNone/>
              <a:defRPr sz="1200"/>
            </a:lvl6pPr>
            <a:lvl7pPr marL="2056661" indent="0">
              <a:buNone/>
              <a:defRPr sz="1200"/>
            </a:lvl7pPr>
            <a:lvl8pPr marL="2399436" indent="0">
              <a:buNone/>
              <a:defRPr sz="1200"/>
            </a:lvl8pPr>
            <a:lvl9pPr marL="2742210" indent="0">
              <a:buNone/>
              <a:defRPr sz="12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472782"/>
            <a:ext cx="6447500" cy="56168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774" indent="0">
              <a:buNone/>
              <a:defRPr sz="900"/>
            </a:lvl2pPr>
            <a:lvl3pPr marL="685553" indent="0">
              <a:buNone/>
              <a:defRPr sz="800"/>
            </a:lvl3pPr>
            <a:lvl4pPr marL="1028331" indent="0">
              <a:buNone/>
              <a:defRPr sz="700"/>
            </a:lvl4pPr>
            <a:lvl5pPr marL="1371105" indent="0">
              <a:buNone/>
              <a:defRPr sz="700"/>
            </a:lvl5pPr>
            <a:lvl6pPr marL="1713885" indent="0">
              <a:buNone/>
              <a:defRPr sz="700"/>
            </a:lvl6pPr>
            <a:lvl7pPr marL="2056661" indent="0">
              <a:buNone/>
              <a:defRPr sz="700"/>
            </a:lvl7pPr>
            <a:lvl8pPr marL="2399436" indent="0">
              <a:buNone/>
              <a:defRPr sz="700"/>
            </a:lvl8pPr>
            <a:lvl9pPr marL="2742210" indent="0">
              <a:buNone/>
              <a:defRPr sz="7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62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508000"/>
            <a:ext cx="6447501" cy="28363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9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1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16" y="3026833"/>
            <a:ext cx="5418393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FontTx/>
              <a:buNone/>
              <a:defRPr/>
            </a:lvl2pPr>
            <a:lvl3pPr marL="685553" indent="0">
              <a:buFontTx/>
              <a:buNone/>
              <a:defRPr/>
            </a:lvl3pPr>
            <a:lvl4pPr marL="1028331" indent="0">
              <a:buFontTx/>
              <a:buNone/>
              <a:defRPr/>
            </a:lvl4pPr>
            <a:lvl5pPr marL="1371105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318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1609990"/>
            <a:ext cx="6447501" cy="2162883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32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1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FontTx/>
              <a:buNone/>
              <a:defRPr/>
            </a:lvl2pPr>
            <a:lvl3pPr marL="685553" indent="0">
              <a:buFontTx/>
              <a:buNone/>
              <a:defRPr/>
            </a:lvl3pPr>
            <a:lvl4pPr marL="1028331" indent="0">
              <a:buFontTx/>
              <a:buNone/>
              <a:defRPr/>
            </a:lvl4pPr>
            <a:lvl5pPr marL="1371105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7853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8000"/>
            <a:ext cx="6441152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774" indent="0">
              <a:buFontTx/>
              <a:buNone/>
              <a:defRPr/>
            </a:lvl2pPr>
            <a:lvl3pPr marL="685553" indent="0">
              <a:buFontTx/>
              <a:buNone/>
              <a:defRPr/>
            </a:lvl3pPr>
            <a:lvl4pPr marL="1028331" indent="0">
              <a:buFontTx/>
              <a:buNone/>
              <a:defRPr/>
            </a:lvl4pPr>
            <a:lvl5pPr marL="1371105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37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04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80" y="508011"/>
            <a:ext cx="978557" cy="4376209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508000"/>
            <a:ext cx="5295113" cy="437620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35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5"/>
            <a:ext cx="9144000" cy="572205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003779"/>
            <a:ext cx="5825202" cy="1371918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375694"/>
            <a:ext cx="5825202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58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7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2250734"/>
            <a:ext cx="6447501" cy="152215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7170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24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800492"/>
            <a:ext cx="3138026" cy="323397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800491"/>
            <a:ext cx="3138026" cy="323397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92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26" y="1800819"/>
            <a:ext cx="3139217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74" indent="0">
              <a:buNone/>
              <a:defRPr sz="1500" b="1"/>
            </a:lvl2pPr>
            <a:lvl3pPr marL="685553" indent="0">
              <a:buNone/>
              <a:defRPr sz="1300" b="1"/>
            </a:lvl3pPr>
            <a:lvl4pPr marL="1028331" indent="0">
              <a:buNone/>
              <a:defRPr sz="1200" b="1"/>
            </a:lvl4pPr>
            <a:lvl5pPr marL="1371105" indent="0">
              <a:buNone/>
              <a:defRPr sz="1200" b="1"/>
            </a:lvl5pPr>
            <a:lvl6pPr marL="1713885" indent="0">
              <a:buNone/>
              <a:defRPr sz="1200" b="1"/>
            </a:lvl6pPr>
            <a:lvl7pPr marL="2056661" indent="0">
              <a:buNone/>
              <a:defRPr sz="1200" b="1"/>
            </a:lvl7pPr>
            <a:lvl8pPr marL="2399436" indent="0">
              <a:buNone/>
              <a:defRPr sz="1200" b="1"/>
            </a:lvl8pPr>
            <a:lvl9pPr marL="2742210" indent="0">
              <a:buNone/>
              <a:defRPr sz="12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26" y="2281050"/>
            <a:ext cx="3139217" cy="2753431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1800819"/>
            <a:ext cx="313921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74" indent="0">
              <a:buNone/>
              <a:defRPr sz="1500" b="1"/>
            </a:lvl2pPr>
            <a:lvl3pPr marL="685553" indent="0">
              <a:buNone/>
              <a:defRPr sz="1300" b="1"/>
            </a:lvl3pPr>
            <a:lvl4pPr marL="1028331" indent="0">
              <a:buNone/>
              <a:defRPr sz="1200" b="1"/>
            </a:lvl4pPr>
            <a:lvl5pPr marL="1371105" indent="0">
              <a:buNone/>
              <a:defRPr sz="1200" b="1"/>
            </a:lvl5pPr>
            <a:lvl6pPr marL="1713885" indent="0">
              <a:buNone/>
              <a:defRPr sz="1200" b="1"/>
            </a:lvl6pPr>
            <a:lvl7pPr marL="2056661" indent="0">
              <a:buNone/>
              <a:defRPr sz="1200" b="1"/>
            </a:lvl7pPr>
            <a:lvl8pPr marL="2399436" indent="0">
              <a:buNone/>
              <a:defRPr sz="1200" b="1"/>
            </a:lvl8pPr>
            <a:lvl9pPr marL="2742210" indent="0">
              <a:buNone/>
              <a:defRPr sz="12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308" y="2281050"/>
            <a:ext cx="3139213" cy="2753431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508002"/>
            <a:ext cx="6447501" cy="1100667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48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05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248837"/>
            <a:ext cx="2890896" cy="1065388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429106"/>
            <a:ext cx="3385156" cy="4605364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314224"/>
            <a:ext cx="2890896" cy="21537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342671" indent="0">
              <a:buNone/>
              <a:defRPr sz="1000"/>
            </a:lvl2pPr>
            <a:lvl3pPr marL="685346" indent="0">
              <a:buNone/>
              <a:defRPr sz="900"/>
            </a:lvl3pPr>
            <a:lvl4pPr marL="1028023" indent="0">
              <a:buNone/>
              <a:defRPr sz="800"/>
            </a:lvl4pPr>
            <a:lvl5pPr marL="1370694" indent="0">
              <a:buNone/>
              <a:defRPr sz="800"/>
            </a:lvl5pPr>
            <a:lvl6pPr marL="1713370" indent="0">
              <a:buNone/>
              <a:defRPr sz="800"/>
            </a:lvl6pPr>
            <a:lvl7pPr marL="2056044" indent="0">
              <a:buNone/>
              <a:defRPr sz="800"/>
            </a:lvl7pPr>
            <a:lvl8pPr marL="2398716" indent="0">
              <a:buNone/>
              <a:defRPr sz="800"/>
            </a:lvl8pPr>
            <a:lvl9pPr marL="2741387" indent="0">
              <a:buNone/>
              <a:defRPr sz="8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55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000500"/>
            <a:ext cx="6447500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15" y="508003"/>
            <a:ext cx="6447501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774" indent="0">
              <a:buNone/>
              <a:defRPr sz="1200"/>
            </a:lvl2pPr>
            <a:lvl3pPr marL="685553" indent="0">
              <a:buNone/>
              <a:defRPr sz="1200"/>
            </a:lvl3pPr>
            <a:lvl4pPr marL="1028331" indent="0">
              <a:buNone/>
              <a:defRPr sz="1200"/>
            </a:lvl4pPr>
            <a:lvl5pPr marL="1371105" indent="0">
              <a:buNone/>
              <a:defRPr sz="1200"/>
            </a:lvl5pPr>
            <a:lvl6pPr marL="1713885" indent="0">
              <a:buNone/>
              <a:defRPr sz="1200"/>
            </a:lvl6pPr>
            <a:lvl7pPr marL="2056661" indent="0">
              <a:buNone/>
              <a:defRPr sz="1200"/>
            </a:lvl7pPr>
            <a:lvl8pPr marL="2399436" indent="0">
              <a:buNone/>
              <a:defRPr sz="1200"/>
            </a:lvl8pPr>
            <a:lvl9pPr marL="2742210" indent="0">
              <a:buNone/>
              <a:defRPr sz="12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472782"/>
            <a:ext cx="6447500" cy="56168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774" indent="0">
              <a:buNone/>
              <a:defRPr sz="900"/>
            </a:lvl2pPr>
            <a:lvl3pPr marL="685553" indent="0">
              <a:buNone/>
              <a:defRPr sz="800"/>
            </a:lvl3pPr>
            <a:lvl4pPr marL="1028331" indent="0">
              <a:buNone/>
              <a:defRPr sz="700"/>
            </a:lvl4pPr>
            <a:lvl5pPr marL="1371105" indent="0">
              <a:buNone/>
              <a:defRPr sz="700"/>
            </a:lvl5pPr>
            <a:lvl6pPr marL="1713885" indent="0">
              <a:buNone/>
              <a:defRPr sz="700"/>
            </a:lvl6pPr>
            <a:lvl7pPr marL="2056661" indent="0">
              <a:buNone/>
              <a:defRPr sz="700"/>
            </a:lvl7pPr>
            <a:lvl8pPr marL="2399436" indent="0">
              <a:buNone/>
              <a:defRPr sz="700"/>
            </a:lvl8pPr>
            <a:lvl9pPr marL="2742210" indent="0">
              <a:buNone/>
              <a:defRPr sz="7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5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508000"/>
            <a:ext cx="6447501" cy="28363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95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1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16" y="3026833"/>
            <a:ext cx="5418393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FontTx/>
              <a:buNone/>
              <a:defRPr/>
            </a:lvl2pPr>
            <a:lvl3pPr marL="685553" indent="0">
              <a:buFontTx/>
              <a:buNone/>
              <a:defRPr/>
            </a:lvl3pPr>
            <a:lvl4pPr marL="1028331" indent="0">
              <a:buFontTx/>
              <a:buNone/>
              <a:defRPr/>
            </a:lvl4pPr>
            <a:lvl5pPr marL="1371105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687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1609990"/>
            <a:ext cx="6447501" cy="2162883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1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74" indent="0">
              <a:buFontTx/>
              <a:buNone/>
              <a:defRPr/>
            </a:lvl2pPr>
            <a:lvl3pPr marL="685553" indent="0">
              <a:buFontTx/>
              <a:buNone/>
              <a:defRPr/>
            </a:lvl3pPr>
            <a:lvl4pPr marL="1028331" indent="0">
              <a:buFontTx/>
              <a:buNone/>
              <a:defRPr/>
            </a:lvl4pPr>
            <a:lvl5pPr marL="1371105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6601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8000"/>
            <a:ext cx="6441152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774" indent="0">
              <a:buFontTx/>
              <a:buNone/>
              <a:defRPr/>
            </a:lvl2pPr>
            <a:lvl3pPr marL="685553" indent="0">
              <a:buFontTx/>
              <a:buNone/>
              <a:defRPr/>
            </a:lvl3pPr>
            <a:lvl4pPr marL="1028331" indent="0">
              <a:buFontTx/>
              <a:buNone/>
              <a:defRPr/>
            </a:lvl4pPr>
            <a:lvl5pPr marL="1371105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7138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5666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994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422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70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57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80" y="508011"/>
            <a:ext cx="978557" cy="4376209"/>
          </a:xfrm>
        </p:spPr>
        <p:txBody>
          <a:bodyPr vert="eaVert" anchor="ctr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508000"/>
            <a:ext cx="5295113" cy="437620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71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071"/>
              <a:t>03.03.2023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71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71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071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4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78" indent="0">
              <a:buNone/>
              <a:defRPr sz="1800" b="1"/>
            </a:lvl3pPr>
            <a:lvl4pPr marL="1370666" indent="0">
              <a:buNone/>
              <a:defRPr sz="1600" b="1"/>
            </a:lvl4pPr>
            <a:lvl5pPr marL="1827558" indent="0">
              <a:buNone/>
              <a:defRPr sz="1600" b="1"/>
            </a:lvl5pPr>
            <a:lvl6pPr marL="2284441" indent="0">
              <a:buNone/>
              <a:defRPr sz="1600" b="1"/>
            </a:lvl6pPr>
            <a:lvl7pPr marL="2741330" indent="0">
              <a:buNone/>
              <a:defRPr sz="1600" b="1"/>
            </a:lvl7pPr>
            <a:lvl8pPr marL="3198224" indent="0">
              <a:buNone/>
              <a:defRPr sz="1600" b="1"/>
            </a:lvl8pPr>
            <a:lvl9pPr marL="365511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78" indent="0">
              <a:buNone/>
              <a:defRPr sz="1800" b="1"/>
            </a:lvl3pPr>
            <a:lvl4pPr marL="1370666" indent="0">
              <a:buNone/>
              <a:defRPr sz="1600" b="1"/>
            </a:lvl4pPr>
            <a:lvl5pPr marL="1827558" indent="0">
              <a:buNone/>
              <a:defRPr sz="1600" b="1"/>
            </a:lvl5pPr>
            <a:lvl6pPr marL="2284441" indent="0">
              <a:buNone/>
              <a:defRPr sz="1600" b="1"/>
            </a:lvl6pPr>
            <a:lvl7pPr marL="2741330" indent="0">
              <a:buNone/>
              <a:defRPr sz="1600" b="1"/>
            </a:lvl7pPr>
            <a:lvl8pPr marL="3198224" indent="0">
              <a:buNone/>
              <a:defRPr sz="1600" b="1"/>
            </a:lvl8pPr>
            <a:lvl9pPr marL="365511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6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27545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78" indent="0">
              <a:buNone/>
              <a:defRPr sz="1000"/>
            </a:lvl3pPr>
            <a:lvl4pPr marL="1370666" indent="0">
              <a:buNone/>
              <a:defRPr sz="900"/>
            </a:lvl4pPr>
            <a:lvl5pPr marL="1827558" indent="0">
              <a:buNone/>
              <a:defRPr sz="900"/>
            </a:lvl5pPr>
            <a:lvl6pPr marL="2284441" indent="0">
              <a:buNone/>
              <a:defRPr sz="900"/>
            </a:lvl6pPr>
            <a:lvl7pPr marL="2741330" indent="0">
              <a:buNone/>
              <a:defRPr sz="900"/>
            </a:lvl7pPr>
            <a:lvl8pPr marL="3198224" indent="0">
              <a:buNone/>
              <a:defRPr sz="900"/>
            </a:lvl8pPr>
            <a:lvl9pPr marL="365511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892" indent="0">
              <a:buNone/>
              <a:defRPr sz="2800"/>
            </a:lvl2pPr>
            <a:lvl3pPr marL="913778" indent="0">
              <a:buNone/>
              <a:defRPr sz="2400"/>
            </a:lvl3pPr>
            <a:lvl4pPr marL="1370666" indent="0">
              <a:buNone/>
              <a:defRPr sz="2000"/>
            </a:lvl4pPr>
            <a:lvl5pPr marL="1827558" indent="0">
              <a:buNone/>
              <a:defRPr sz="2000"/>
            </a:lvl5pPr>
            <a:lvl6pPr marL="2284441" indent="0">
              <a:buNone/>
              <a:defRPr sz="2000"/>
            </a:lvl6pPr>
            <a:lvl7pPr marL="2741330" indent="0">
              <a:buNone/>
              <a:defRPr sz="2000"/>
            </a:lvl7pPr>
            <a:lvl8pPr marL="3198224" indent="0">
              <a:buNone/>
              <a:defRPr sz="2000"/>
            </a:lvl8pPr>
            <a:lvl9pPr marL="365511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78" indent="0">
              <a:buNone/>
              <a:defRPr sz="1000"/>
            </a:lvl3pPr>
            <a:lvl4pPr marL="1370666" indent="0">
              <a:buNone/>
              <a:defRPr sz="900"/>
            </a:lvl4pPr>
            <a:lvl5pPr marL="1827558" indent="0">
              <a:buNone/>
              <a:defRPr sz="900"/>
            </a:lvl5pPr>
            <a:lvl6pPr marL="2284441" indent="0">
              <a:buNone/>
              <a:defRPr sz="900"/>
            </a:lvl6pPr>
            <a:lvl7pPr marL="2741330" indent="0">
              <a:buNone/>
              <a:defRPr sz="900"/>
            </a:lvl7pPr>
            <a:lvl8pPr marL="3198224" indent="0">
              <a:buNone/>
              <a:defRPr sz="900"/>
            </a:lvl8pPr>
            <a:lvl9pPr marL="365511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379" tIns="45689" rIns="91379" bIns="456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379" tIns="45689" rIns="91379" bIns="456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94"/>
            <a:ext cx="2133600" cy="304271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94"/>
            <a:ext cx="2895600" cy="304271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94"/>
            <a:ext cx="2133600" cy="304271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7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3" indent="-342663" algn="l" defTabSz="9137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43" indent="-285560" algn="l" defTabSz="9137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18" indent="-228447" algn="l" defTabSz="9137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12" indent="-228447" algn="l" defTabSz="9137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03" indent="-228447" algn="l" defTabSz="9137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92" indent="-228447" algn="l" defTabSz="9137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79" indent="-228447" algn="l" defTabSz="9137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71" indent="-228447" algn="l" defTabSz="9137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51" indent="-228447" algn="l" defTabSz="9137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2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8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66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58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41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30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24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5" algn="l" defTabSz="9137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5"/>
            <a:ext cx="9144000" cy="572205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15" y="508002"/>
            <a:ext cx="6447501" cy="1100667"/>
          </a:xfrm>
          <a:prstGeom prst="rect">
            <a:avLst/>
          </a:prstGeom>
        </p:spPr>
        <p:txBody>
          <a:bodyPr vert="horz" lIns="91407" tIns="45703" rIns="91407" bIns="45703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1800491"/>
            <a:ext cx="6447501" cy="3233978"/>
          </a:xfrm>
          <a:prstGeom prst="rect">
            <a:avLst/>
          </a:prstGeom>
        </p:spPr>
        <p:txBody>
          <a:bodyPr vert="horz" lIns="91407" tIns="45703" rIns="91407" bIns="45703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5034486"/>
            <a:ext cx="683954" cy="304271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18" y="5034486"/>
            <a:ext cx="4723209" cy="304271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5034486"/>
            <a:ext cx="512504" cy="304271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0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  <p:sldLayoutId id="2147484349" r:id="rId16"/>
  </p:sldLayoutIdLst>
  <p:txStyles>
    <p:titleStyle>
      <a:lvl1pPr algn="l" defTabSz="342774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79" indent="-257079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013" indent="-214236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6941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99718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494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273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049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0825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3597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4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53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1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05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85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61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36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10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5"/>
            <a:ext cx="9144000" cy="572205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15" y="508002"/>
            <a:ext cx="6447501" cy="1100667"/>
          </a:xfrm>
          <a:prstGeom prst="rect">
            <a:avLst/>
          </a:prstGeom>
        </p:spPr>
        <p:txBody>
          <a:bodyPr vert="horz" lIns="91407" tIns="45703" rIns="91407" bIns="45703" rtlCol="0" anchor="t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15" y="1800491"/>
            <a:ext cx="6447501" cy="3233978"/>
          </a:xfrm>
          <a:prstGeom prst="rect">
            <a:avLst/>
          </a:prstGeom>
        </p:spPr>
        <p:txBody>
          <a:bodyPr vert="horz" lIns="91407" tIns="45703" rIns="91407" bIns="45703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5034486"/>
            <a:ext cx="683954" cy="304271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5649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03.03.2023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18" y="5034486"/>
            <a:ext cx="4723209" cy="304271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5649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5034486"/>
            <a:ext cx="512504" cy="304271"/>
          </a:xfrm>
          <a:prstGeom prst="rect">
            <a:avLst/>
          </a:prstGeom>
        </p:spPr>
        <p:txBody>
          <a:bodyPr vert="horz" lIns="91407" tIns="45703" rIns="91407" bIns="45703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35649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49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  <p:sldLayoutId id="2147484852" r:id="rId12"/>
    <p:sldLayoutId id="2147484853" r:id="rId13"/>
    <p:sldLayoutId id="2147484854" r:id="rId14"/>
    <p:sldLayoutId id="2147484855" r:id="rId15"/>
    <p:sldLayoutId id="2147484856" r:id="rId16"/>
  </p:sldLayoutIdLst>
  <p:txStyles>
    <p:titleStyle>
      <a:lvl1pPr algn="l" defTabSz="342774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79" indent="-257079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013" indent="-214236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6941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99718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494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273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049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0825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3597" indent="-171387" algn="l" defTabSz="34277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4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53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1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05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85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61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36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10" algn="l" defTabSz="3427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Ð¾ÑÐºÑÑÑÐºÐ° Ñ ÑÐ¸Ð¼Ð²Ð¾Ð»Ð¸ÐºÐ¾Ð¹ ÑÐºÑÐ°Ð¸Ð½Ñ Ð¿Ð°ÑÑÑÐ¾ÑÐ¸ÑÐ½Ð° ÑÐ¾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68"/>
            <a:ext cx="9144000" cy="591082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3968" y="1368447"/>
            <a:ext cx="4591272" cy="589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400" b="1" dirty="0">
                <a:solidFill>
                  <a:srgbClr val="610073"/>
                </a:solidFill>
              </a:rPr>
              <a:t>                                    </a:t>
            </a:r>
            <a:endParaRPr lang="ru-RU" dirty="0"/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619674" y="121197"/>
            <a:ext cx="8064896" cy="432048"/>
          </a:xfrm>
          <a:prstGeom prst="rect">
            <a:avLst/>
          </a:prstGeom>
        </p:spPr>
        <p:txBody>
          <a:bodyPr vert="horz" lIns="91379" tIns="45689" rIns="91379" bIns="45689" rtlCol="0">
            <a:normAutofit fontScale="85000" lnSpcReduction="20000"/>
          </a:bodyPr>
          <a:lstStyle>
            <a:lvl1pPr marL="342872" indent="-34287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0" indent="-285727" algn="l" defTabSz="9143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8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72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6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9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2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6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8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4"/>
          <p:cNvSpPr txBox="1">
            <a:spLocks/>
          </p:cNvSpPr>
          <p:nvPr/>
        </p:nvSpPr>
        <p:spPr>
          <a:xfrm>
            <a:off x="2937829" y="3554418"/>
            <a:ext cx="4018013" cy="599227"/>
          </a:xfrm>
          <a:prstGeom prst="rect">
            <a:avLst/>
          </a:prstGeom>
        </p:spPr>
        <p:txBody>
          <a:bodyPr vert="horz" lIns="91379" tIns="45689" rIns="91379" bIns="45689" rtlCol="0">
            <a:normAutofit/>
          </a:bodyPr>
          <a:lstStyle>
            <a:lvl1pPr marL="342788" indent="-34278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11" indent="-285661" algn="l" defTabSz="914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32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88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43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96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48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04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52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400" b="1" dirty="0">
                <a:solidFill>
                  <a:srgbClr val="610073"/>
                </a:solidFill>
              </a:rPr>
              <a:t>          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203848" y="841276"/>
            <a:ext cx="5904656" cy="1460500"/>
          </a:xfrm>
          <a:prstGeom prst="rect">
            <a:avLst/>
          </a:prstGeom>
        </p:spPr>
        <p:txBody>
          <a:bodyPr vert="horz" lIns="91379" tIns="45689" rIns="91379" bIns="45689" rtlCol="0">
            <a:normAutofit fontScale="25000" lnSpcReduction="20000"/>
          </a:bodyPr>
          <a:lstStyle>
            <a:lvl1pPr marL="342788" indent="-34278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11" indent="-285661" algn="l" defTabSz="914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32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88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43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96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48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04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52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altLang="ru-RU" sz="7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Подолання викликів воєнного часу та особливості розвитку </a:t>
            </a:r>
            <a:r>
              <a:rPr lang="uk-UA" altLang="ru-RU" sz="72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освіти </a:t>
            </a:r>
            <a:r>
              <a:rPr lang="uk-UA" altLang="ru-RU" sz="72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Южненської</a:t>
            </a:r>
            <a:r>
              <a:rPr lang="uk-UA" altLang="ru-RU" sz="7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міської територіальної громади у 2022/2023 </a:t>
            </a:r>
            <a:r>
              <a:rPr lang="uk-UA" altLang="ru-RU" sz="7200" b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н.р</a:t>
            </a:r>
            <a:r>
              <a:rPr lang="uk-UA" altLang="ru-RU" sz="72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.</a:t>
            </a:r>
          </a:p>
          <a:p>
            <a:pPr marL="0" indent="0">
              <a:buNone/>
            </a:pPr>
            <a:endParaRPr lang="uk-UA" altLang="ru-RU" sz="64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64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64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uk-UA" altLang="ru-RU" sz="7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Освіта, освітяни – незламні у війні !</a:t>
            </a:r>
            <a:endParaRPr lang="uk-UA" altLang="ru-RU" sz="72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56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sz="64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uk-UA" altLang="ru-RU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ru-RU" altLang="ru-RU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438677" y="50132"/>
            <a:ext cx="5494593" cy="1149035"/>
            <a:chOff x="735" y="455"/>
            <a:chExt cx="2413" cy="1541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gray">
            <a:xfrm>
              <a:off x="1341" y="1294"/>
              <a:ext cx="81" cy="7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3801" name="Text Box 9"/>
            <p:cNvSpPr txBox="1">
              <a:spLocks noChangeArrowheads="1"/>
            </p:cNvSpPr>
            <p:nvPr/>
          </p:nvSpPr>
          <p:spPr bwMode="gray">
            <a:xfrm>
              <a:off x="735" y="455"/>
              <a:ext cx="2413" cy="5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uk-UA" altLang="ru-RU" sz="2000" b="1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Організація роботи ЗДО у воєнний час</a:t>
              </a:r>
              <a:endParaRPr lang="en-US" altLang="ru-RU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460375" y="1033292"/>
            <a:ext cx="6444075" cy="21544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3" rIns="91407" bIns="457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sz="1200" b="1" dirty="0" smtClean="0">
                <a:solidFill>
                  <a:srgbClr val="306633"/>
                </a:solidFill>
                <a:latin typeface="Calibri"/>
              </a:rPr>
              <a:t>01.04- 15.05.2022 р. – робота ЗДО у дистанційному режимі:</a:t>
            </a:r>
          </a:p>
          <a:p>
            <a:pPr eaLnBrk="1" hangingPunct="1"/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•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	створення в соціальної мережі </a:t>
            </a:r>
            <a:r>
              <a:rPr lang="en-US" sz="1200" b="1" dirty="0" err="1">
                <a:solidFill>
                  <a:srgbClr val="0070C0"/>
                </a:solidFill>
                <a:latin typeface="Calibri"/>
              </a:rPr>
              <a:t>Viber</a:t>
            </a:r>
            <a:r>
              <a:rPr lang="en-US" sz="12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групи для батьків та надання рекомендацій щодо здійснення освітньої роботи </a:t>
            </a:r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(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фото-,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аудіо-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, відео-, письмово тощо) та отримання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фотозвітів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,</a:t>
            </a:r>
          </a:p>
          <a:p>
            <a:pPr eaLnBrk="1" hangingPunct="1"/>
            <a:r>
              <a:rPr lang="uk-UA" sz="1200" b="1" dirty="0">
                <a:solidFill>
                  <a:srgbClr val="0070C0"/>
                </a:solidFill>
                <a:latin typeface="Calibri"/>
              </a:rPr>
              <a:t>•	Надсилання посилань на сторінки з розвиваючими завданнями,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аудиоказками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, піснями,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поробками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, фізичними вправами в мережі Інтернет,</a:t>
            </a:r>
          </a:p>
          <a:p>
            <a:pPr eaLnBrk="1" hangingPunct="1"/>
            <a:r>
              <a:rPr lang="uk-UA" sz="1200" b="1" dirty="0">
                <a:solidFill>
                  <a:srgbClr val="0070C0"/>
                </a:solidFill>
                <a:latin typeface="Calibri"/>
              </a:rPr>
              <a:t>•	Надсилання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відео-роликів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 за темами занять,</a:t>
            </a:r>
          </a:p>
          <a:p>
            <a:pPr eaLnBrk="1" hangingPunct="1"/>
            <a:r>
              <a:rPr lang="uk-UA" sz="1200" b="1" dirty="0">
                <a:solidFill>
                  <a:srgbClr val="0070C0"/>
                </a:solidFill>
                <a:latin typeface="Calibri"/>
              </a:rPr>
              <a:t>•	Проведення конкурсів, марафонів,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флешмобів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,</a:t>
            </a:r>
          </a:p>
          <a:p>
            <a:pPr eaLnBrk="1" hangingPunct="1"/>
            <a:r>
              <a:rPr lang="uk-UA" sz="1200" b="1" dirty="0">
                <a:solidFill>
                  <a:srgbClr val="0070C0"/>
                </a:solidFill>
                <a:latin typeface="Calibri"/>
              </a:rPr>
              <a:t>•	Он-лайн спілкування з дітьми,</a:t>
            </a:r>
          </a:p>
          <a:p>
            <a:pPr eaLnBrk="1" hangingPunct="1"/>
            <a:r>
              <a:rPr lang="uk-UA" sz="1200" b="1" dirty="0">
                <a:solidFill>
                  <a:srgbClr val="0070C0"/>
                </a:solidFill>
                <a:latin typeface="Calibri"/>
              </a:rPr>
              <a:t>•	Відео-конференції з групою дітей,</a:t>
            </a:r>
          </a:p>
          <a:p>
            <a:pPr eaLnBrk="1" hangingPunct="1"/>
            <a:r>
              <a:rPr lang="uk-UA" sz="1200" b="1" dirty="0">
                <a:solidFill>
                  <a:srgbClr val="0070C0"/>
                </a:solidFill>
                <a:latin typeface="Calibri"/>
              </a:rPr>
              <a:t>•	Створення та використання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Ютуб-каналів</a:t>
            </a:r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.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gray">
          <a:xfrm>
            <a:off x="460375" y="568146"/>
            <a:ext cx="6444075" cy="369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3" rIns="91407" bIns="457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ru-RU" sz="1400" b="1" dirty="0" smtClean="0">
                <a:solidFill>
                  <a:srgbClr val="306633"/>
                </a:solidFill>
                <a:latin typeface="Calibri"/>
              </a:rPr>
              <a:t>25.02- 31.03. 2022 р. – </a:t>
            </a:r>
            <a:r>
              <a:rPr lang="ru-RU" sz="1400" b="1" dirty="0" err="1" smtClean="0">
                <a:solidFill>
                  <a:srgbClr val="306633"/>
                </a:solidFill>
                <a:latin typeface="Calibri"/>
              </a:rPr>
              <a:t>тимчасове</a:t>
            </a:r>
            <a:r>
              <a:rPr lang="ru-RU" sz="1400" b="1" dirty="0" smtClean="0">
                <a:solidFill>
                  <a:srgbClr val="306633"/>
                </a:solidFill>
                <a:latin typeface="Calibri"/>
              </a:rPr>
              <a:t> </a:t>
            </a:r>
            <a:r>
              <a:rPr lang="ru-RU" sz="1400" b="1" dirty="0" err="1" smtClean="0">
                <a:solidFill>
                  <a:srgbClr val="306633"/>
                </a:solidFill>
                <a:latin typeface="Calibri"/>
              </a:rPr>
              <a:t>припинення</a:t>
            </a:r>
            <a:r>
              <a:rPr lang="ru-RU" sz="1400" b="1" dirty="0" smtClean="0">
                <a:solidFill>
                  <a:srgbClr val="306633"/>
                </a:solidFill>
                <a:latin typeface="Calibri"/>
              </a:rPr>
              <a:t> </a:t>
            </a:r>
            <a:r>
              <a:rPr lang="ru-RU" sz="1400" b="1" dirty="0" err="1" smtClean="0">
                <a:solidFill>
                  <a:srgbClr val="306633"/>
                </a:solidFill>
                <a:latin typeface="Calibri"/>
              </a:rPr>
              <a:t>діяльності</a:t>
            </a:r>
            <a:r>
              <a:rPr lang="ru-RU" sz="1400" b="1" dirty="0" smtClean="0">
                <a:solidFill>
                  <a:srgbClr val="306633"/>
                </a:solidFill>
                <a:latin typeface="Calibri"/>
              </a:rPr>
              <a:t> ЗДО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gray">
          <a:xfrm>
            <a:off x="460375" y="3217540"/>
            <a:ext cx="6444074" cy="8001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3" rIns="91407" bIns="457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ru-RU" b="1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uk-UA" sz="1400" b="1" dirty="0">
                <a:solidFill>
                  <a:srgbClr val="306633"/>
                </a:solidFill>
                <a:latin typeface="Calibri"/>
              </a:rPr>
              <a:t>17.05.- 31.08 . 2022р.- робота чергових </a:t>
            </a:r>
            <a:r>
              <a:rPr lang="uk-UA" sz="1400" b="1" dirty="0" smtClean="0">
                <a:solidFill>
                  <a:srgbClr val="306633"/>
                </a:solidFill>
                <a:latin typeface="Calibri"/>
              </a:rPr>
              <a:t>груп : </a:t>
            </a:r>
          </a:p>
          <a:p>
            <a:pPr lvl="0" eaLnBrk="1" hangingPunct="1"/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З 16.05.2022р.  - ЗДО №3;</a:t>
            </a:r>
          </a:p>
          <a:p>
            <a:pPr lvl="0" eaLnBrk="1" hangingPunct="1"/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З 08.08.2022р. – ЗДО №1, </a:t>
            </a:r>
            <a:r>
              <a:rPr lang="uk-UA" sz="1400" b="1" dirty="0" err="1" smtClean="0">
                <a:solidFill>
                  <a:srgbClr val="0070C0"/>
                </a:solidFill>
                <a:latin typeface="Calibri"/>
              </a:rPr>
              <a:t>ЗДО</a:t>
            </a:r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 №3, </a:t>
            </a:r>
            <a:r>
              <a:rPr lang="uk-UA" sz="1400" b="1" dirty="0" err="1" smtClean="0">
                <a:solidFill>
                  <a:srgbClr val="0070C0"/>
                </a:solidFill>
                <a:latin typeface="Calibri"/>
              </a:rPr>
              <a:t>ЗДО</a:t>
            </a:r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 №5, </a:t>
            </a:r>
            <a:r>
              <a:rPr lang="uk-UA" sz="1400" b="1" dirty="0" err="1" smtClean="0">
                <a:solidFill>
                  <a:srgbClr val="0070C0"/>
                </a:solidFill>
                <a:latin typeface="Calibri"/>
              </a:rPr>
              <a:t>ЗДО</a:t>
            </a:r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 «Барвінок» </a:t>
            </a:r>
            <a:endParaRPr lang="uk-UA" sz="14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gray">
          <a:xfrm>
            <a:off x="432057" y="4041492"/>
            <a:ext cx="6472394" cy="16619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3" rIns="91407" bIns="457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uk-UA" sz="1200" b="1" dirty="0">
                <a:solidFill>
                  <a:srgbClr val="306633"/>
                </a:solidFill>
                <a:latin typeface="Calibri"/>
              </a:rPr>
              <a:t>З 01.09 .2022р. – робота </a:t>
            </a:r>
            <a:r>
              <a:rPr lang="uk-UA" sz="1200" b="1" dirty="0" smtClean="0">
                <a:solidFill>
                  <a:srgbClr val="306633"/>
                </a:solidFill>
                <a:latin typeface="Calibri"/>
              </a:rPr>
              <a:t>в гнучкому режимі чергових груп та груп короткотривалого перебування</a:t>
            </a:r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 в 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усіх ЗДО, крім ЗДО «Перлинка» </a:t>
            </a:r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( 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структурний підрозділ </a:t>
            </a:r>
            <a:r>
              <a:rPr lang="uk-UA" sz="1200" b="1" dirty="0" err="1">
                <a:solidFill>
                  <a:srgbClr val="0070C0"/>
                </a:solidFill>
                <a:latin typeface="Calibri"/>
              </a:rPr>
              <a:t>Новобілярської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гімназії). </a:t>
            </a:r>
            <a:endParaRPr lang="uk-UA" sz="1200" b="1" dirty="0">
              <a:solidFill>
                <a:srgbClr val="0070C0"/>
              </a:solidFill>
              <a:latin typeface="Calibri"/>
            </a:endParaRPr>
          </a:p>
          <a:p>
            <a:pPr eaLnBrk="1" hangingPunct="1"/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 Організація освітнього процесу  в ігровій формі,пошуково-дослідницькій діяльності та інтегрованих занять : </a:t>
            </a:r>
          </a:p>
          <a:p>
            <a:pPr marL="285750" indent="-285750" eaLnBrk="1" hangingPunct="1">
              <a:buFontTx/>
              <a:buChar char="-"/>
            </a:pPr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1 частина – освіта, знання;</a:t>
            </a:r>
          </a:p>
          <a:p>
            <a:pPr marL="285750" indent="-285750" eaLnBrk="1" hangingPunct="1">
              <a:buFontTx/>
              <a:buChar char="-"/>
            </a:pPr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2 частина – продуктивна діяльність (</a:t>
            </a:r>
            <a:r>
              <a:rPr lang="uk-UA" sz="1200" b="1" dirty="0" err="1" smtClean="0">
                <a:solidFill>
                  <a:srgbClr val="0070C0"/>
                </a:solidFill>
                <a:latin typeface="Calibri"/>
              </a:rPr>
              <a:t>поробки</a:t>
            </a:r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,аплікація, малювання , ліплення)</a:t>
            </a:r>
            <a:endParaRPr lang="ru-RU" sz="1200" b="1" dirty="0">
              <a:solidFill>
                <a:srgbClr val="0070C0"/>
              </a:solidFill>
              <a:latin typeface="Calibri"/>
            </a:endParaRPr>
          </a:p>
          <a:p>
            <a:pPr lvl="0" eaLnBrk="1" hangingPunct="1"/>
            <a:r>
              <a:rPr lang="uk-UA" sz="1200" b="1" dirty="0" smtClean="0">
                <a:solidFill>
                  <a:srgbClr val="306633"/>
                </a:solidFill>
                <a:latin typeface="Calibri"/>
              </a:rPr>
              <a:t>З 09.01.2023р.- відновив </a:t>
            </a:r>
            <a:r>
              <a:rPr lang="uk-UA" sz="1200" b="1" dirty="0">
                <a:solidFill>
                  <a:srgbClr val="306633"/>
                </a:solidFill>
                <a:latin typeface="Calibri"/>
              </a:rPr>
              <a:t>діяльність ЗДО «Перлинка</a:t>
            </a:r>
            <a:r>
              <a:rPr lang="uk-UA" sz="1200" b="1" dirty="0" smtClean="0">
                <a:solidFill>
                  <a:srgbClr val="306633"/>
                </a:solidFill>
                <a:latin typeface="Calibri"/>
              </a:rPr>
              <a:t>».</a:t>
            </a:r>
            <a:endParaRPr lang="uk-UA" sz="1200" b="1" dirty="0">
              <a:solidFill>
                <a:srgbClr val="306633"/>
              </a:solidFill>
              <a:latin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2510"/>
          <a:stretch/>
        </p:blipFill>
        <p:spPr>
          <a:xfrm>
            <a:off x="6973748" y="2240628"/>
            <a:ext cx="2108879" cy="13770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66" y="313412"/>
            <a:ext cx="2166644" cy="16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49" y="3888153"/>
            <a:ext cx="2146879" cy="16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2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12" y="350999"/>
            <a:ext cx="7264629" cy="1190513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закладах дошкільної освіти Южненської МТГ діє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 групи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здобувають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освіту </a:t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995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дітей,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  <a:br>
              <a:rPr lang="uk-UA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59014" y="1363581"/>
            <a:ext cx="4489050" cy="1491915"/>
          </a:xfrm>
        </p:spPr>
        <p:txBody>
          <a:bodyPr>
            <a:noAutofit/>
          </a:bodyPr>
          <a:lstStyle/>
          <a:p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інклюзивних груп 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(23 дитини 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ООП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логопедичних 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 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 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група </a:t>
            </a:r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ЗПР  </a:t>
            </a: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 дітей)</a:t>
            </a:r>
          </a:p>
          <a:p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37 - груп для дітей загального розвитку.</a:t>
            </a:r>
            <a:endParaRPr lang="uk-UA" sz="1800" dirty="0"/>
          </a:p>
        </p:txBody>
      </p:sp>
      <p:sp>
        <p:nvSpPr>
          <p:cNvPr id="6" name="5-кутна зірка 5"/>
          <p:cNvSpPr/>
          <p:nvPr/>
        </p:nvSpPr>
        <p:spPr>
          <a:xfrm>
            <a:off x="391373" y="1489084"/>
            <a:ext cx="180473" cy="176463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5-кутна зірка 6"/>
          <p:cNvSpPr/>
          <p:nvPr/>
        </p:nvSpPr>
        <p:spPr>
          <a:xfrm>
            <a:off x="424887" y="2001416"/>
            <a:ext cx="180473" cy="216243"/>
          </a:xfrm>
          <a:prstGeom prst="star5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утна зірка 7"/>
          <p:cNvSpPr/>
          <p:nvPr/>
        </p:nvSpPr>
        <p:spPr>
          <a:xfrm>
            <a:off x="410450" y="2481877"/>
            <a:ext cx="209350" cy="200526"/>
          </a:xfrm>
          <a:prstGeom prst="star5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утна зірка 8"/>
          <p:cNvSpPr/>
          <p:nvPr/>
        </p:nvSpPr>
        <p:spPr>
          <a:xfrm>
            <a:off x="421278" y="2787085"/>
            <a:ext cx="187693" cy="194818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9987" b="24925"/>
          <a:stretch/>
        </p:blipFill>
        <p:spPr>
          <a:xfrm>
            <a:off x="4788024" y="3307287"/>
            <a:ext cx="3890838" cy="22125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215" t="25439" r="1159" b="14834"/>
          <a:stretch/>
        </p:blipFill>
        <p:spPr>
          <a:xfrm>
            <a:off x="4932040" y="997068"/>
            <a:ext cx="3790797" cy="19074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6" y="3242139"/>
            <a:ext cx="4058793" cy="24728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61007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-800" y="69518"/>
            <a:ext cx="8964863" cy="1212415"/>
            <a:chOff x="542" y="370"/>
            <a:chExt cx="3937" cy="1626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gray">
            <a:xfrm>
              <a:off x="1341" y="1294"/>
              <a:ext cx="81" cy="7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3801" name="Text Box 9"/>
            <p:cNvSpPr txBox="1">
              <a:spLocks noChangeArrowheads="1"/>
            </p:cNvSpPr>
            <p:nvPr/>
          </p:nvSpPr>
          <p:spPr bwMode="gray">
            <a:xfrm>
              <a:off x="542" y="370"/>
              <a:ext cx="3937" cy="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uk-UA" altLang="ru-RU" sz="1600" b="1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Організація роботи ЗДО у режимі чергових груп та груп </a:t>
              </a:r>
              <a:r>
                <a:rPr lang="uk-UA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короткотривалого перебування </a:t>
              </a:r>
              <a:endParaRPr lang="en-US" alt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8262"/>
            <a:ext cx="2880320" cy="284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6" y="2713484"/>
            <a:ext cx="2581768" cy="32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23132"/>
            <a:ext cx="28508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4" y="481236"/>
            <a:ext cx="2590850" cy="26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0903" y="481236"/>
            <a:ext cx="3384376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70C0"/>
                </a:solidFill>
                <a:latin typeface="Calibri"/>
              </a:rPr>
              <a:t>Організація </a:t>
            </a:r>
            <a:r>
              <a:rPr lang="uk-UA" sz="1600" b="1" dirty="0">
                <a:solidFill>
                  <a:srgbClr val="0070C0"/>
                </a:solidFill>
                <a:latin typeface="Calibri"/>
              </a:rPr>
              <a:t>освітнього процесу  в ігровій формі</a:t>
            </a:r>
            <a:r>
              <a:rPr lang="uk-UA" sz="1600" b="1" dirty="0" smtClean="0">
                <a:solidFill>
                  <a:srgbClr val="0070C0"/>
                </a:solidFill>
                <a:latin typeface="Calibri"/>
              </a:rPr>
              <a:t>, пошуково-дослідницькій </a:t>
            </a:r>
            <a:r>
              <a:rPr lang="uk-UA" sz="1600" b="1" dirty="0">
                <a:solidFill>
                  <a:srgbClr val="0070C0"/>
                </a:solidFill>
                <a:latin typeface="Calibri"/>
              </a:rPr>
              <a:t>діяльності та інтегрованих занять : </a:t>
            </a:r>
          </a:p>
          <a:p>
            <a:pPr marL="285750" indent="-285750">
              <a:buFontTx/>
              <a:buChar char="-"/>
            </a:pPr>
            <a:r>
              <a:rPr lang="uk-UA" sz="1600" b="1" dirty="0">
                <a:solidFill>
                  <a:srgbClr val="0070C0"/>
                </a:solidFill>
                <a:latin typeface="Calibri"/>
              </a:rPr>
              <a:t>1 частина – освіта, знання;</a:t>
            </a:r>
          </a:p>
          <a:p>
            <a:pPr marL="285750" indent="-285750">
              <a:buFontTx/>
              <a:buChar char="-"/>
            </a:pPr>
            <a:r>
              <a:rPr lang="uk-UA" sz="1600" b="1" dirty="0">
                <a:solidFill>
                  <a:srgbClr val="0070C0"/>
                </a:solidFill>
                <a:latin typeface="Calibri"/>
              </a:rPr>
              <a:t>2 частина – </a:t>
            </a:r>
            <a:r>
              <a:rPr lang="uk-UA" sz="1600" b="1" dirty="0" smtClean="0">
                <a:solidFill>
                  <a:srgbClr val="0070C0"/>
                </a:solidFill>
                <a:latin typeface="Calibri"/>
              </a:rPr>
              <a:t>продуктивна </a:t>
            </a:r>
            <a:r>
              <a:rPr lang="uk-UA" sz="1600" b="1" dirty="0">
                <a:solidFill>
                  <a:srgbClr val="0070C0"/>
                </a:solidFill>
                <a:latin typeface="Calibri"/>
              </a:rPr>
              <a:t>діяльність </a:t>
            </a:r>
            <a:r>
              <a:rPr lang="uk-UA" sz="1600" b="1" dirty="0" smtClean="0">
                <a:solidFill>
                  <a:srgbClr val="0070C0"/>
                </a:solidFill>
                <a:latin typeface="Calibri"/>
              </a:rPr>
              <a:t>(</a:t>
            </a:r>
            <a:r>
              <a:rPr lang="uk-UA" sz="1600" b="1" dirty="0" err="1" smtClean="0">
                <a:solidFill>
                  <a:srgbClr val="0070C0"/>
                </a:solidFill>
                <a:latin typeface="Calibri"/>
              </a:rPr>
              <a:t>поробки</a:t>
            </a:r>
            <a:r>
              <a:rPr lang="uk-UA" sz="1600" b="1" dirty="0" smtClean="0">
                <a:solidFill>
                  <a:srgbClr val="0070C0"/>
                </a:solidFill>
                <a:latin typeface="Calibri"/>
              </a:rPr>
              <a:t>,аплікація</a:t>
            </a:r>
            <a:r>
              <a:rPr lang="uk-UA" sz="1600" b="1" dirty="0">
                <a:solidFill>
                  <a:srgbClr val="0070C0"/>
                </a:solidFill>
                <a:latin typeface="Calibri"/>
              </a:rPr>
              <a:t>, малювання , ліплення)</a:t>
            </a:r>
            <a:endParaRPr lang="ru-RU" sz="160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8619"/>
            <a:ext cx="2880319" cy="314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2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801" y="-94828"/>
            <a:ext cx="6904589" cy="658066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Сховища</a:t>
            </a:r>
            <a:endParaRPr lang="uk-U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" y="3361556"/>
            <a:ext cx="2303197" cy="230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mail.ukr.net/attach/resize/16770765604072019056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C:\Users\gsp-osvitu\Desktop\трехслойній торт (2)\ФОТО ЗДО 3 (2)\БОМБОСХОВИЩЕ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73524"/>
            <a:ext cx="3057173" cy="22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81436"/>
            <a:ext cx="3045272" cy="228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64" y="182616"/>
            <a:ext cx="1738953" cy="231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6" y="93345"/>
            <a:ext cx="3115120" cy="233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9872" y="465554"/>
            <a:ext cx="360040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indent="450215" algn="just" eaLnBrk="0" fontAlgn="base" hangingPunct="0"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Усі заклади дошкільної освіти не мають власних укриттів, але за ними закріпили сховища у будинках, які знаходяться поруч. </a:t>
            </a:r>
            <a:endParaRPr lang="ru-RU" sz="1400" dirty="0">
              <a:latin typeface="Times New Roman"/>
              <a:ea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463" y="4915705"/>
            <a:ext cx="2705593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indent="450215" algn="just" eaLnBrk="0" fontAlgn="base" hangingPunct="0">
              <a:spcAft>
                <a:spcPts val="0"/>
              </a:spcAft>
            </a:pPr>
            <a:r>
              <a:rPr lang="uk-UA" sz="1600" b="1" dirty="0" smtClean="0">
                <a:latin typeface="Times New Roman"/>
                <a:ea typeface="Times New Roman"/>
              </a:rPr>
              <a:t>Закуплено генератори</a:t>
            </a:r>
            <a:endParaRPr lang="ru-RU" sz="1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098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2" descr="https://mail.ukr.net/attach/resize/16770583450225774096/7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mail.ukr.net/attach/resize/16770583450225774096/7?size=preview_deskto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mail.ukr.net/attach/resize/16770583450225774096/7?size=preview_deskto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mail.ukr.net/attach/resize/16770583450225774096/7?size=preview_deskto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24" y="4024010"/>
            <a:ext cx="2176644" cy="163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mail.ukr.net/attach/resize/16770612111282674664/1?size=preview_deskt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50200"/>
            <a:ext cx="2391358" cy="13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41" y="342447"/>
            <a:ext cx="2129075" cy="159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Документы Титовская\Тітовська\Конференція\2023\фото\IMG-fc523d1e06f26420bae8ccc283de308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76355"/>
            <a:ext cx="1759116" cy="23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ы Титовская\Тітовська\Конференція\2023\фото\IMG-83f954859c49670e5d23ee13832c9e8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" y="67730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ументы Титовская\Тітовська\Конференція\2023\фото\IMG-d8bae7565eb55118dd808f9cb4f6cb07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16" y="1939253"/>
            <a:ext cx="1977025" cy="148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69827"/>
            <a:ext cx="17281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129462"/>
            <a:ext cx="4572000" cy="1323439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r>
              <a:rPr lang="uk-UA" sz="1600" b="1" dirty="0">
                <a:solidFill>
                  <a:srgbClr val="006699"/>
                </a:solidFill>
                <a:latin typeface="Calibri"/>
                <a:ea typeface="Calibri"/>
                <a:cs typeface="Times New Roman"/>
              </a:rPr>
              <a:t>У трьох укриттях наших шкіл здійснено ремонти, на що виділено 4 255 856,00 грн. Також проведено роботи  щодо підключення мережі Wi-Fi в </a:t>
            </a:r>
            <a:r>
              <a:rPr lang="uk-UA" sz="1600" b="1" dirty="0" smtClean="0">
                <a:solidFill>
                  <a:srgbClr val="006699"/>
                </a:solidFill>
                <a:latin typeface="Calibri"/>
                <a:ea typeface="Calibri"/>
                <a:cs typeface="Times New Roman"/>
              </a:rPr>
              <a:t>укриттях та із </a:t>
            </a:r>
            <a:r>
              <a:rPr lang="uk-UA" sz="1600" b="1" dirty="0">
                <a:solidFill>
                  <a:srgbClr val="006699"/>
                </a:solidFill>
                <a:latin typeface="Calibri"/>
                <a:ea typeface="Calibri"/>
                <a:cs typeface="Times New Roman"/>
              </a:rPr>
              <a:t>встановлення зовнішнього відеоспостереження</a:t>
            </a:r>
            <a:endParaRPr lang="ru-RU" sz="1600" b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2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-144463"/>
            <a:ext cx="3638007" cy="1190513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Клас безпеки</a:t>
            </a:r>
            <a:b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</a:rPr>
              <a:t>Сичавський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 ЗЗСО</a:t>
            </a:r>
            <a:b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4" descr="https://mail.ukr.net/attach/resize/16770765604072019056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4" y="3178500"/>
            <a:ext cx="3642671" cy="25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4" y="115204"/>
            <a:ext cx="3642671" cy="285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6877"/>
            <a:ext cx="3524428" cy="256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697260"/>
            <a:ext cx="3600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306633"/>
                </a:solidFill>
              </a:rPr>
              <a:t>Клас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розділений</a:t>
            </a:r>
            <a:r>
              <a:rPr lang="ru-RU" sz="1400" b="1" dirty="0">
                <a:solidFill>
                  <a:srgbClr val="306633"/>
                </a:solidFill>
              </a:rPr>
              <a:t> на </a:t>
            </a:r>
            <a:r>
              <a:rPr lang="ru-RU" sz="1400" b="1" dirty="0" err="1">
                <a:solidFill>
                  <a:srgbClr val="306633"/>
                </a:solidFill>
              </a:rPr>
              <a:t>кілька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навчальних</a:t>
            </a:r>
            <a:r>
              <a:rPr lang="ru-RU" sz="1400" b="1" dirty="0">
                <a:solidFill>
                  <a:srgbClr val="306633"/>
                </a:solidFill>
              </a:rPr>
              <a:t> зон та </a:t>
            </a:r>
            <a:r>
              <a:rPr lang="ru-RU" sz="1400" b="1" dirty="0" err="1">
                <a:solidFill>
                  <a:srgbClr val="306633"/>
                </a:solidFill>
              </a:rPr>
              <a:t>обладнаний</a:t>
            </a:r>
            <a:r>
              <a:rPr lang="ru-RU" sz="1400" b="1" dirty="0">
                <a:solidFill>
                  <a:srgbClr val="306633"/>
                </a:solidFill>
              </a:rPr>
              <a:t> муляжами </a:t>
            </a:r>
            <a:r>
              <a:rPr lang="ru-RU" sz="1400" b="1" dirty="0" err="1">
                <a:solidFill>
                  <a:srgbClr val="306633"/>
                </a:solidFill>
              </a:rPr>
              <a:t>вибухонебезпечних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предметів</a:t>
            </a:r>
            <a:r>
              <a:rPr lang="ru-RU" sz="1400" b="1" dirty="0">
                <a:solidFill>
                  <a:srgbClr val="306633"/>
                </a:solidFill>
              </a:rPr>
              <a:t>, </a:t>
            </a:r>
            <a:r>
              <a:rPr lang="ru-RU" sz="1400" b="1" dirty="0" err="1">
                <a:solidFill>
                  <a:srgbClr val="306633"/>
                </a:solidFill>
              </a:rPr>
              <a:t>інвентарем</a:t>
            </a:r>
            <a:r>
              <a:rPr lang="ru-RU" sz="1400" b="1" dirty="0">
                <a:solidFill>
                  <a:srgbClr val="306633"/>
                </a:solidFill>
              </a:rPr>
              <a:t> для </a:t>
            </a:r>
            <a:r>
              <a:rPr lang="ru-RU" sz="1400" b="1" dirty="0" err="1">
                <a:solidFill>
                  <a:srgbClr val="306633"/>
                </a:solidFill>
              </a:rPr>
              <a:t>домедичної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допомоги</a:t>
            </a:r>
            <a:r>
              <a:rPr lang="ru-RU" sz="1400" b="1" dirty="0">
                <a:solidFill>
                  <a:srgbClr val="306633"/>
                </a:solidFill>
              </a:rPr>
              <a:t>, </a:t>
            </a:r>
            <a:r>
              <a:rPr lang="ru-RU" sz="1400" b="1" dirty="0" err="1">
                <a:solidFill>
                  <a:srgbClr val="306633"/>
                </a:solidFill>
              </a:rPr>
              <a:t>пожежної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безпеки</a:t>
            </a:r>
            <a:r>
              <a:rPr lang="ru-RU" sz="1400" b="1" dirty="0">
                <a:solidFill>
                  <a:srgbClr val="306633"/>
                </a:solidFill>
              </a:rPr>
              <a:t>. Тут </a:t>
            </a:r>
            <a:r>
              <a:rPr lang="ru-RU" sz="1400" b="1" dirty="0" err="1">
                <a:solidFill>
                  <a:srgbClr val="306633"/>
                </a:solidFill>
              </a:rPr>
              <a:t>діти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різних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вікових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груп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зможуть</a:t>
            </a:r>
            <a:r>
              <a:rPr lang="ru-RU" sz="1400" b="1" dirty="0">
                <a:solidFill>
                  <a:srgbClr val="306633"/>
                </a:solidFill>
              </a:rPr>
              <a:t> і в </a:t>
            </a:r>
            <a:r>
              <a:rPr lang="ru-RU" sz="1400" b="1" dirty="0" err="1">
                <a:solidFill>
                  <a:srgbClr val="306633"/>
                </a:solidFill>
              </a:rPr>
              <a:t>теорії</a:t>
            </a:r>
            <a:r>
              <a:rPr lang="ru-RU" sz="1400" b="1" dirty="0">
                <a:solidFill>
                  <a:srgbClr val="306633"/>
                </a:solidFill>
              </a:rPr>
              <a:t>, і на </a:t>
            </a:r>
            <a:r>
              <a:rPr lang="ru-RU" sz="1400" b="1" dirty="0" err="1">
                <a:solidFill>
                  <a:srgbClr val="306633"/>
                </a:solidFill>
              </a:rPr>
              <a:t>практиці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навчатися</a:t>
            </a:r>
            <a:r>
              <a:rPr lang="ru-RU" sz="1400" b="1" dirty="0">
                <a:solidFill>
                  <a:srgbClr val="306633"/>
                </a:solidFill>
              </a:rPr>
              <a:t> основ </a:t>
            </a:r>
            <a:r>
              <a:rPr lang="ru-RU" sz="1400" b="1" dirty="0" err="1">
                <a:solidFill>
                  <a:srgbClr val="306633"/>
                </a:solidFill>
              </a:rPr>
              <a:t>пожежної</a:t>
            </a:r>
            <a:r>
              <a:rPr lang="ru-RU" sz="1400" b="1" dirty="0">
                <a:solidFill>
                  <a:srgbClr val="306633"/>
                </a:solidFill>
              </a:rPr>
              <a:t> та </a:t>
            </a:r>
            <a:r>
              <a:rPr lang="ru-RU" sz="1400" b="1" dirty="0" err="1">
                <a:solidFill>
                  <a:srgbClr val="306633"/>
                </a:solidFill>
              </a:rPr>
              <a:t>протимінної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безпеки</a:t>
            </a:r>
            <a:r>
              <a:rPr lang="ru-RU" sz="1400" b="1" dirty="0">
                <a:solidFill>
                  <a:srgbClr val="306633"/>
                </a:solidFill>
              </a:rPr>
              <a:t>, правил </a:t>
            </a:r>
            <a:r>
              <a:rPr lang="ru-RU" sz="1400" b="1" dirty="0" err="1">
                <a:solidFill>
                  <a:srgbClr val="306633"/>
                </a:solidFill>
              </a:rPr>
              <a:t>поведінки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під</a:t>
            </a:r>
            <a:r>
              <a:rPr lang="ru-RU" sz="1400" b="1" dirty="0">
                <a:solidFill>
                  <a:srgbClr val="306633"/>
                </a:solidFill>
              </a:rPr>
              <a:t> час сигналу «</a:t>
            </a:r>
            <a:r>
              <a:rPr lang="ru-RU" sz="1400" b="1" dirty="0" err="1">
                <a:solidFill>
                  <a:srgbClr val="306633"/>
                </a:solidFill>
              </a:rPr>
              <a:t>Повітряна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тривога</a:t>
            </a:r>
            <a:r>
              <a:rPr lang="ru-RU" sz="1400" b="1" dirty="0">
                <a:solidFill>
                  <a:srgbClr val="306633"/>
                </a:solidFill>
              </a:rPr>
              <a:t>», правил </a:t>
            </a:r>
            <a:r>
              <a:rPr lang="ru-RU" sz="1400" b="1" dirty="0" err="1">
                <a:solidFill>
                  <a:srgbClr val="306633"/>
                </a:solidFill>
              </a:rPr>
              <a:t>надання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домедичної</a:t>
            </a:r>
            <a:r>
              <a:rPr lang="ru-RU" sz="1400" b="1" dirty="0">
                <a:solidFill>
                  <a:srgbClr val="306633"/>
                </a:solidFill>
              </a:rPr>
              <a:t> </a:t>
            </a:r>
            <a:r>
              <a:rPr lang="ru-RU" sz="1400" b="1" dirty="0" err="1">
                <a:solidFill>
                  <a:srgbClr val="306633"/>
                </a:solidFill>
              </a:rPr>
              <a:t>допомоги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138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251520" y="160345"/>
            <a:ext cx="6481338" cy="1032661"/>
            <a:chOff x="738" y="370"/>
            <a:chExt cx="2570" cy="1872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gray">
            <a:xfrm>
              <a:off x="1345" y="1294"/>
              <a:ext cx="73" cy="9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3801" name="Text Box 9"/>
            <p:cNvSpPr txBox="1">
              <a:spLocks noChangeArrowheads="1"/>
            </p:cNvSpPr>
            <p:nvPr/>
          </p:nvSpPr>
          <p:spPr bwMode="gray">
            <a:xfrm>
              <a:off x="738" y="370"/>
              <a:ext cx="2570" cy="117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b="1" dirty="0" err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Психологічна</a:t>
              </a:r>
              <a:r>
                <a:rPr lang="ru-RU" altLang="ru-RU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 </a:t>
              </a:r>
              <a:r>
                <a:rPr lang="ru-RU" altLang="ru-RU" b="1" dirty="0" err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підтримка</a:t>
              </a:r>
              <a:r>
                <a:rPr lang="ru-RU" altLang="ru-RU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 </a:t>
              </a:r>
              <a:r>
                <a:rPr lang="ru-RU" altLang="ru-RU" b="1" dirty="0" err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учасників</a:t>
              </a:r>
              <a:r>
                <a:rPr lang="ru-RU" altLang="ru-RU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 </a:t>
              </a:r>
              <a:r>
                <a:rPr lang="ru-RU" altLang="ru-RU" b="1" dirty="0" err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освітнього</a:t>
              </a:r>
              <a:r>
                <a:rPr lang="ru-RU" altLang="ru-RU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 </a:t>
              </a:r>
              <a:r>
                <a:rPr lang="ru-RU" altLang="ru-RU" b="1" dirty="0" err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процесу</a:t>
              </a:r>
              <a:r>
                <a:rPr lang="ru-RU" altLang="ru-RU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 – </a:t>
              </a:r>
              <a:r>
                <a:rPr lang="ru-RU" altLang="ru-RU" b="1" dirty="0" err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нагальна</a:t>
              </a:r>
              <a:r>
                <a:rPr lang="ru-RU" altLang="ru-RU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 потреба </a:t>
              </a:r>
              <a:r>
                <a:rPr lang="ru-RU" altLang="ru-RU" b="1" dirty="0" err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воєнного</a:t>
              </a:r>
              <a:r>
                <a:rPr lang="ru-RU" altLang="ru-RU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 </a:t>
              </a:r>
              <a:r>
                <a:rPr lang="ru-RU" altLang="ru-RU" b="1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часу</a:t>
              </a:r>
              <a:endParaRPr lang="ru-RU" altLang="ru-RU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gray">
          <a:xfrm>
            <a:off x="146384" y="4302346"/>
            <a:ext cx="3710699" cy="7386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3" rIns="91407" bIns="457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rgbClr val="0070C0"/>
                </a:solidFill>
                <a:latin typeface="Calibri"/>
              </a:rPr>
              <a:t>ЗЗСО №1  </a:t>
            </a:r>
            <a:r>
              <a:rPr lang="ru-RU" sz="1400" b="1" dirty="0" err="1" smtClean="0">
                <a:solidFill>
                  <a:srgbClr val="0070C0"/>
                </a:solidFill>
                <a:latin typeface="Calibri"/>
              </a:rPr>
              <a:t>Тренінг</a:t>
            </a:r>
            <a:r>
              <a:rPr lang="ru-RU" sz="1400" b="1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alibri"/>
              </a:rPr>
              <a:t>психологічного</a:t>
            </a:r>
            <a:r>
              <a:rPr lang="ru-RU" sz="14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Calibri"/>
              </a:rPr>
              <a:t>розвантаження</a:t>
            </a:r>
            <a:r>
              <a:rPr lang="ru-RU" sz="14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uk-UA" sz="1400" b="1" dirty="0">
                <a:solidFill>
                  <a:srgbClr val="0070C0"/>
                </a:solidFill>
                <a:latin typeface="Calibri"/>
              </a:rPr>
              <a:t>педагогів </a:t>
            </a:r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(</a:t>
            </a:r>
            <a:r>
              <a:rPr lang="uk-UA" sz="1400" b="1" dirty="0">
                <a:solidFill>
                  <a:srgbClr val="0070C0"/>
                </a:solidFill>
                <a:latin typeface="Calibri"/>
              </a:rPr>
              <a:t>психолог </a:t>
            </a:r>
            <a:r>
              <a:rPr lang="uk-UA" sz="1400" b="1" dirty="0" err="1">
                <a:solidFill>
                  <a:srgbClr val="0070C0"/>
                </a:solidFill>
                <a:latin typeface="Calibri"/>
              </a:rPr>
              <a:t>Шаргородська</a:t>
            </a:r>
            <a:r>
              <a:rPr lang="uk-UA" sz="1400" b="1" dirty="0">
                <a:solidFill>
                  <a:srgbClr val="0070C0"/>
                </a:solidFill>
                <a:latin typeface="Calibri"/>
              </a:rPr>
              <a:t> Н.Є</a:t>
            </a:r>
            <a:r>
              <a:rPr lang="uk-UA" sz="1400" b="1" dirty="0" smtClean="0">
                <a:solidFill>
                  <a:srgbClr val="0070C0"/>
                </a:solidFill>
                <a:latin typeface="Calibri"/>
              </a:rPr>
              <a:t>.)</a:t>
            </a:r>
            <a:endParaRPr lang="ru-RU" sz="1400" b="1" dirty="0" smtClean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45058" name="Picture 2" descr="D:\Документы Титовская\Тітовська\початок та хід  навчального року(планування, дані про школи тощо)\21-22\Дистанцiйна_робота\Дистанційна робота\Тренінг психологічнного розвантаження для вчителів ЗЗСО №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3" y="1201316"/>
            <a:ext cx="3767155" cy="28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273324"/>
            <a:ext cx="2592906" cy="194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 descr="D:\Документы Титовская\Тітовська\початок та хід  навчального року(планування, дані про школи тощо)\21-22\Дистанцiйна_робота\Дистанційна робота\розроблено ЦПРПП\Слайд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12" y="806858"/>
            <a:ext cx="2462407" cy="18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D:\Документы Титовская\Тітовська\початок та хід  навчального року(планування, дані про школи тощо)\21-22\Дистанцiйна_робота\Дистанційна робота\розроблено ЦПРПП\Слайд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01" y="1979506"/>
            <a:ext cx="2842570" cy="21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gray">
          <a:xfrm>
            <a:off x="5220077" y="4210009"/>
            <a:ext cx="3067157" cy="8309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3" rIns="91407" bIns="457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1200" b="1" dirty="0">
                <a:solidFill>
                  <a:srgbClr val="0070C0"/>
                </a:solidFill>
                <a:latin typeface="Calibri"/>
              </a:rPr>
              <a:t>Консультанти ЦПРПП розробили листівки </a:t>
            </a:r>
            <a:endParaRPr lang="uk-UA" sz="1200" b="1" dirty="0" smtClean="0">
              <a:solidFill>
                <a:srgbClr val="0070C0"/>
              </a:solidFill>
              <a:latin typeface="Calibri"/>
            </a:endParaRPr>
          </a:p>
          <a:p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“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Сам собі психолог” </a:t>
            </a:r>
            <a:endParaRPr lang="uk-UA" sz="1200" b="1" dirty="0" smtClean="0">
              <a:solidFill>
                <a:srgbClr val="0070C0"/>
              </a:solidFill>
              <a:latin typeface="Calibri"/>
            </a:endParaRPr>
          </a:p>
          <a:p>
            <a:r>
              <a:rPr lang="uk-UA" sz="1200" b="1" dirty="0" smtClean="0">
                <a:solidFill>
                  <a:srgbClr val="0070C0"/>
                </a:solidFill>
                <a:latin typeface="Calibri"/>
              </a:rPr>
              <a:t>щодо </a:t>
            </a:r>
            <a:r>
              <a:rPr lang="uk-UA" sz="1200" b="1" dirty="0">
                <a:solidFill>
                  <a:srgbClr val="0070C0"/>
                </a:solidFill>
                <a:latin typeface="Calibri"/>
              </a:rPr>
              <a:t>психологічної підтримки під час воєнних дій</a:t>
            </a:r>
            <a:endParaRPr lang="ru-RU" sz="12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5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33280E63-81BE-423D-B1D9-746A9BED971E}"/>
              </a:ext>
            </a:extLst>
          </p:cNvPr>
          <p:cNvSpPr/>
          <p:nvPr/>
        </p:nvSpPr>
        <p:spPr>
          <a:xfrm>
            <a:off x="251520" y="49189"/>
            <a:ext cx="8784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Заняття з елементами тренінгу «</a:t>
            </a:r>
            <a:r>
              <a:rPr lang="uk-UA" sz="1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Майндфулнес</a:t>
            </a:r>
            <a:r>
              <a:rPr lang="uk-UA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додаткові ресурси для безконфліктної комунікації» </a:t>
            </a:r>
          </a:p>
        </p:txBody>
      </p:sp>
      <p:pic>
        <p:nvPicPr>
          <p:cNvPr id="12" name="Рисунок 11" descr="C:\Users\cpryu\Downloads\IMG-41a599c1e23af524c35836918e2901a6-V.jpg">
            <a:extLst>
              <a:ext uri="{FF2B5EF4-FFF2-40B4-BE49-F238E27FC236}">
                <a16:creationId xmlns="" xmlns:a16="http://schemas.microsoft.com/office/drawing/2014/main" id="{A8EF0537-99F7-4B2D-8289-7067A321F5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04" y="524560"/>
            <a:ext cx="3256092" cy="1512168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кутник 4">
            <a:extLst>
              <a:ext uri="{FF2B5EF4-FFF2-40B4-BE49-F238E27FC236}">
                <a16:creationId xmlns="" xmlns:a16="http://schemas.microsoft.com/office/drawing/2014/main" id="{A08A26F8-279B-4D27-8E53-74837C5F7132}"/>
              </a:ext>
            </a:extLst>
          </p:cNvPr>
          <p:cNvSpPr/>
          <p:nvPr/>
        </p:nvSpPr>
        <p:spPr>
          <a:xfrm>
            <a:off x="216976" y="2235104"/>
            <a:ext cx="7091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Перша психологічна допомога</a:t>
            </a:r>
          </a:p>
          <a:p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ЗЗСО №2 відбулись дві зустрічі психолога ЦПРПП з педагогами молодшої школи, потім старшої щодо надання першої психологічної допомоги. </a:t>
            </a:r>
          </a:p>
          <a:p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Розібрали питання: хто може надати першу психологічну допомогу, кому її надавати, як це робити та при цьому залишатися в ресурсі. </a:t>
            </a:r>
          </a:p>
          <a:p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Головний принцип ППД - «Не нашкодь»! Якщо не в змозі допомогти,  достатньо обмежитися лише співчуттям і якнайшвидше звернутись по допомогу до фахівця (психотерапевта, психіатра, психолога).</a:t>
            </a:r>
          </a:p>
          <a:p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80F70D-C193-438E-B613-19A8EF832DCA}"/>
              </a:ext>
            </a:extLst>
          </p:cNvPr>
          <p:cNvSpPr txBox="1"/>
          <p:nvPr/>
        </p:nvSpPr>
        <p:spPr>
          <a:xfrm>
            <a:off x="251520" y="389977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Співпраця із </a:t>
            </a:r>
            <a:r>
              <a:rPr lang="uk-UA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СпівДією</a:t>
            </a:r>
            <a:r>
              <a:rPr lang="uk-UA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 Одещини</a:t>
            </a:r>
          </a:p>
          <a:p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 реалізація в нашому регіоні ініціативи Офісу Президента України, за підтримкою міністерств, зокрема Міністерства молоді та спорту України та Одеської обласної військової адміністрації. </a:t>
            </a:r>
          </a:p>
          <a:p>
            <a:r>
              <a:rPr lang="uk-UA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квітня 2022 року відбувся унікальний за щирістю та включенням учасників тренінг за темою «Профілактика емоційного </a:t>
            </a:r>
            <a:r>
              <a:rPr lang="uk-UA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вигоряння».</a:t>
            </a:r>
            <a:endParaRPr lang="uk-UA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FFB94C7-F727-4BE6-B01D-F0E5596B8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606174"/>
            <a:ext cx="2862898" cy="19156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138895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533547" y="166104"/>
            <a:ext cx="6074018" cy="1009245"/>
            <a:chOff x="833" y="370"/>
            <a:chExt cx="2839" cy="1918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gray">
            <a:xfrm>
              <a:off x="1338" y="1294"/>
              <a:ext cx="86" cy="9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3801" name="Text Box 9"/>
            <p:cNvSpPr txBox="1">
              <a:spLocks noChangeArrowheads="1"/>
            </p:cNvSpPr>
            <p:nvPr/>
          </p:nvSpPr>
          <p:spPr bwMode="gray">
            <a:xfrm>
              <a:off x="833" y="370"/>
              <a:ext cx="2839" cy="11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ru-RU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160340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Заклади освіти громади - центри волонтерської </a:t>
            </a:r>
            <a:r>
              <a:rPr lang="uk-UA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діяльності</a:t>
            </a:r>
            <a:endParaRPr lang="ru-RU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8" y="672126"/>
            <a:ext cx="1882616" cy="1352040"/>
          </a:xfrm>
          <a:prstGeom prst="roundRect">
            <a:avLst>
              <a:gd name="adj" fmla="val 16667"/>
            </a:avLst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" y="2161192"/>
            <a:ext cx="1896123" cy="1416388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8945" r="3635" b="9597"/>
          <a:stretch/>
        </p:blipFill>
        <p:spPr bwMode="auto">
          <a:xfrm>
            <a:off x="250628" y="3721596"/>
            <a:ext cx="1537963" cy="1800200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9463" y="66769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err="1">
                <a:solidFill>
                  <a:srgbClr val="306633"/>
                </a:solidFill>
              </a:rPr>
              <a:t>Спільно</a:t>
            </a:r>
            <a:r>
              <a:rPr lang="ru-RU" sz="1200" b="1" dirty="0">
                <a:solidFill>
                  <a:srgbClr val="306633"/>
                </a:solidFill>
              </a:rPr>
              <a:t> ми </a:t>
            </a:r>
            <a:r>
              <a:rPr lang="ru-RU" sz="1200" b="1" dirty="0" err="1">
                <a:solidFill>
                  <a:srgbClr val="306633"/>
                </a:solidFill>
              </a:rPr>
              <a:t>долучалися</a:t>
            </a:r>
            <a:r>
              <a:rPr lang="ru-RU" sz="1200" b="1" dirty="0">
                <a:solidFill>
                  <a:srgbClr val="306633"/>
                </a:solidFill>
              </a:rPr>
              <a:t> до: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− </a:t>
            </a:r>
            <a:r>
              <a:rPr lang="ru-RU" sz="1200" b="1" dirty="0" err="1">
                <a:solidFill>
                  <a:srgbClr val="006699"/>
                </a:solidFill>
              </a:rPr>
              <a:t>збору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коштів</a:t>
            </a:r>
            <a:r>
              <a:rPr lang="ru-RU" sz="1200" b="1" dirty="0">
                <a:solidFill>
                  <a:srgbClr val="006699"/>
                </a:solidFill>
              </a:rPr>
              <a:t> на </a:t>
            </a:r>
            <a:r>
              <a:rPr lang="ru-RU" sz="1200" b="1" dirty="0" err="1">
                <a:solidFill>
                  <a:srgbClr val="006699"/>
                </a:solidFill>
              </a:rPr>
              <a:t>придбання</a:t>
            </a:r>
            <a:r>
              <a:rPr lang="ru-RU" sz="1200" b="1" dirty="0">
                <a:solidFill>
                  <a:srgbClr val="006699"/>
                </a:solidFill>
              </a:rPr>
              <a:t> для ЗСУ </a:t>
            </a:r>
            <a:r>
              <a:rPr lang="ru-RU" sz="1200" b="1" dirty="0" err="1">
                <a:solidFill>
                  <a:srgbClr val="006699"/>
                </a:solidFill>
              </a:rPr>
              <a:t>генераторів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тепловізорів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газових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балонів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тощо</a:t>
            </a:r>
            <a:r>
              <a:rPr lang="ru-RU" sz="12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− </a:t>
            </a:r>
            <a:r>
              <a:rPr lang="ru-RU" sz="1200" b="1" dirty="0" err="1">
                <a:solidFill>
                  <a:srgbClr val="006699"/>
                </a:solidFill>
              </a:rPr>
              <a:t>роздачі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гуманітарної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 smtClean="0">
                <a:solidFill>
                  <a:srgbClr val="006699"/>
                </a:solidFill>
              </a:rPr>
              <a:t>допомоги</a:t>
            </a:r>
            <a:r>
              <a:rPr lang="ru-RU" sz="1200" b="1" dirty="0" smtClean="0">
                <a:solidFill>
                  <a:srgbClr val="006699"/>
                </a:solidFill>
              </a:rPr>
              <a:t>;</a:t>
            </a:r>
            <a:endParaRPr lang="ru-RU" sz="1200" b="1" dirty="0">
              <a:solidFill>
                <a:srgbClr val="006699"/>
              </a:solidFill>
            </a:endParaRPr>
          </a:p>
          <a:p>
            <a:r>
              <a:rPr lang="ru-RU" sz="1200" b="1" dirty="0">
                <a:solidFill>
                  <a:srgbClr val="006699"/>
                </a:solidFill>
              </a:rPr>
              <a:t>− </a:t>
            </a:r>
            <a:r>
              <a:rPr lang="ru-RU" sz="1200" b="1" dirty="0" err="1">
                <a:solidFill>
                  <a:srgbClr val="006699"/>
                </a:solidFill>
              </a:rPr>
              <a:t>формування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списків</a:t>
            </a:r>
            <a:r>
              <a:rPr lang="ru-RU" sz="1200" b="1" dirty="0">
                <a:solidFill>
                  <a:srgbClr val="006699"/>
                </a:solidFill>
              </a:rPr>
              <a:t> для </a:t>
            </a:r>
            <a:r>
              <a:rPr lang="ru-RU" sz="1200" b="1" dirty="0" err="1">
                <a:solidFill>
                  <a:srgbClr val="006699"/>
                </a:solidFill>
              </a:rPr>
              <a:t>евакуаційних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автобусів</a:t>
            </a:r>
            <a:r>
              <a:rPr lang="ru-RU" sz="12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− </a:t>
            </a:r>
            <a:r>
              <a:rPr lang="ru-RU" sz="1200" b="1" dirty="0" err="1">
                <a:solidFill>
                  <a:srgbClr val="006699"/>
                </a:solidFill>
              </a:rPr>
              <a:t>виготовлення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подарунків</a:t>
            </a:r>
            <a:r>
              <a:rPr lang="ru-RU" sz="1200" b="1" dirty="0">
                <a:solidFill>
                  <a:srgbClr val="006699"/>
                </a:solidFill>
              </a:rPr>
              <a:t> та </a:t>
            </a:r>
            <a:r>
              <a:rPr lang="ru-RU" sz="1200" b="1" dirty="0" err="1">
                <a:solidFill>
                  <a:srgbClr val="006699"/>
                </a:solidFill>
              </a:rPr>
              <a:t>оберегів</a:t>
            </a:r>
            <a:r>
              <a:rPr lang="ru-RU" sz="1200" b="1" dirty="0">
                <a:solidFill>
                  <a:srgbClr val="006699"/>
                </a:solidFill>
              </a:rPr>
              <a:t> для </a:t>
            </a:r>
            <a:r>
              <a:rPr lang="ru-RU" sz="1200" b="1" dirty="0" err="1">
                <a:solidFill>
                  <a:srgbClr val="006699"/>
                </a:solidFill>
              </a:rPr>
              <a:t>військових</a:t>
            </a:r>
            <a:r>
              <a:rPr lang="ru-RU" sz="12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− </a:t>
            </a:r>
            <a:r>
              <a:rPr lang="ru-RU" sz="1200" b="1" dirty="0" err="1">
                <a:solidFill>
                  <a:srgbClr val="006699"/>
                </a:solidFill>
              </a:rPr>
              <a:t>несення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служби</a:t>
            </a:r>
            <a:r>
              <a:rPr lang="ru-RU" sz="1200" b="1" dirty="0">
                <a:solidFill>
                  <a:srgbClr val="006699"/>
                </a:solidFill>
              </a:rPr>
              <a:t> в </a:t>
            </a:r>
            <a:r>
              <a:rPr lang="ru-RU" sz="1200" b="1" dirty="0" err="1">
                <a:solidFill>
                  <a:srgbClr val="006699"/>
                </a:solidFill>
              </a:rPr>
              <a:t>теробороні</a:t>
            </a:r>
            <a:r>
              <a:rPr lang="ru-RU" sz="1200" b="1" dirty="0">
                <a:solidFill>
                  <a:srgbClr val="006699"/>
                </a:solidFill>
              </a:rPr>
              <a:t> та ЗСУ.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9"/>
          <a:stretch/>
        </p:blipFill>
        <p:spPr bwMode="auto">
          <a:xfrm>
            <a:off x="6617349" y="3876206"/>
            <a:ext cx="2466975" cy="1490980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88577" y="2037413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err="1" smtClean="0">
                <a:solidFill>
                  <a:srgbClr val="306633"/>
                </a:solidFill>
              </a:rPr>
              <a:t>Збирали</a:t>
            </a:r>
            <a:r>
              <a:rPr lang="ru-RU" sz="1200" b="1" dirty="0" smtClean="0">
                <a:solidFill>
                  <a:srgbClr val="306633"/>
                </a:solidFill>
              </a:rPr>
              <a:t> та </a:t>
            </a:r>
            <a:r>
              <a:rPr lang="ru-RU" sz="1200" b="1" dirty="0" err="1" smtClean="0">
                <a:solidFill>
                  <a:srgbClr val="306633"/>
                </a:solidFill>
              </a:rPr>
              <a:t>купували</a:t>
            </a:r>
            <a:r>
              <a:rPr lang="ru-RU" sz="1200" b="1" dirty="0" smtClean="0">
                <a:solidFill>
                  <a:srgbClr val="306633"/>
                </a:solidFill>
              </a:rPr>
              <a:t>: </a:t>
            </a:r>
            <a:endParaRPr lang="ru-RU" sz="1200" b="1" dirty="0">
              <a:solidFill>
                <a:srgbClr val="306633"/>
              </a:solidFill>
            </a:endParaRPr>
          </a:p>
          <a:p>
            <a:r>
              <a:rPr lang="ru-RU" sz="1200" dirty="0" smtClean="0"/>
              <a:t>- </a:t>
            </a:r>
            <a:r>
              <a:rPr lang="ru-RU" sz="1200" b="1" dirty="0" err="1" smtClean="0">
                <a:solidFill>
                  <a:srgbClr val="006699"/>
                </a:solidFill>
              </a:rPr>
              <a:t>теплі</a:t>
            </a:r>
            <a:r>
              <a:rPr lang="ru-RU" sz="1200" b="1" dirty="0" smtClean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речі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предмети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особистої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гігієни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матраци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ковдри</a:t>
            </a:r>
            <a:r>
              <a:rPr lang="ru-RU" sz="1200" b="1" dirty="0">
                <a:solidFill>
                  <a:srgbClr val="006699"/>
                </a:solidFill>
              </a:rPr>
              <a:t>, посуд, </a:t>
            </a:r>
            <a:r>
              <a:rPr lang="ru-RU" sz="1200" b="1" dirty="0" err="1">
                <a:solidFill>
                  <a:srgbClr val="006699"/>
                </a:solidFill>
              </a:rPr>
              <a:t>спальні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мішки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каремати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наплічники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взуття</a:t>
            </a:r>
            <a:r>
              <a:rPr lang="ru-RU" sz="1200" b="1" dirty="0">
                <a:solidFill>
                  <a:srgbClr val="006699"/>
                </a:solidFill>
              </a:rPr>
              <a:t>; </a:t>
            </a:r>
            <a:r>
              <a:rPr lang="ru-RU" sz="1200" b="1" dirty="0" err="1">
                <a:solidFill>
                  <a:srgbClr val="006699"/>
                </a:solidFill>
              </a:rPr>
              <a:t>обігрівачі</a:t>
            </a:r>
            <a:r>
              <a:rPr lang="ru-RU" sz="1200" b="1" dirty="0">
                <a:solidFill>
                  <a:srgbClr val="006699"/>
                </a:solidFill>
              </a:rPr>
              <a:t>; </a:t>
            </a:r>
            <a:r>
              <a:rPr lang="ru-RU" sz="1200" b="1" dirty="0" err="1">
                <a:solidFill>
                  <a:srgbClr val="006699"/>
                </a:solidFill>
              </a:rPr>
              <a:t>кнопкові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мобільні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телефони</a:t>
            </a:r>
            <a:r>
              <a:rPr lang="ru-RU" sz="12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200" b="1" dirty="0" smtClean="0">
                <a:solidFill>
                  <a:srgbClr val="006699"/>
                </a:solidFill>
              </a:rPr>
              <a:t>- </a:t>
            </a:r>
            <a:r>
              <a:rPr lang="ru-RU" sz="1200" b="1" dirty="0" err="1" smtClean="0">
                <a:solidFill>
                  <a:srgbClr val="006699"/>
                </a:solidFill>
              </a:rPr>
              <a:t>медикаменти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продукти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харчування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консервацію</a:t>
            </a:r>
            <a:r>
              <a:rPr lang="ru-RU" sz="1200" b="1" dirty="0">
                <a:solidFill>
                  <a:srgbClr val="006699"/>
                </a:solidFill>
              </a:rPr>
              <a:t>; </a:t>
            </a:r>
          </a:p>
          <a:p>
            <a:r>
              <a:rPr lang="ru-RU" sz="1200" b="1" dirty="0" smtClean="0">
                <a:solidFill>
                  <a:srgbClr val="006699"/>
                </a:solidFill>
              </a:rPr>
              <a:t>- воду </a:t>
            </a:r>
            <a:r>
              <a:rPr lang="ru-RU" sz="1200" b="1" dirty="0">
                <a:solidFill>
                  <a:srgbClr val="006699"/>
                </a:solidFill>
              </a:rPr>
              <a:t>для </a:t>
            </a:r>
            <a:r>
              <a:rPr lang="ru-RU" sz="1200" b="1" dirty="0" err="1">
                <a:solidFill>
                  <a:srgbClr val="006699"/>
                </a:solidFill>
              </a:rPr>
              <a:t>сусідів</a:t>
            </a:r>
            <a:r>
              <a:rPr lang="ru-RU" sz="1200" b="1" dirty="0">
                <a:solidFill>
                  <a:srgbClr val="006699"/>
                </a:solidFill>
              </a:rPr>
              <a:t> – </a:t>
            </a:r>
            <a:r>
              <a:rPr lang="ru-RU" sz="1200" b="1" dirty="0" err="1">
                <a:solidFill>
                  <a:srgbClr val="006699"/>
                </a:solidFill>
              </a:rPr>
              <a:t>мешканців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Миколаєва</a:t>
            </a:r>
            <a:r>
              <a:rPr lang="ru-RU" sz="1200" b="1" dirty="0">
                <a:solidFill>
                  <a:srgbClr val="006699"/>
                </a:solidFill>
              </a:rPr>
              <a:t>.</a:t>
            </a:r>
          </a:p>
          <a:p>
            <a:r>
              <a:rPr lang="ru-RU" sz="1200" b="1" dirty="0" err="1" smtClean="0">
                <a:solidFill>
                  <a:srgbClr val="306633"/>
                </a:solidFill>
              </a:rPr>
              <a:t>Готували</a:t>
            </a:r>
            <a:r>
              <a:rPr lang="ru-RU" sz="1200" b="1" dirty="0">
                <a:solidFill>
                  <a:srgbClr val="306633"/>
                </a:solidFill>
              </a:rPr>
              <a:t>:</a:t>
            </a:r>
          </a:p>
          <a:p>
            <a:r>
              <a:rPr lang="ru-RU" sz="1200" dirty="0" smtClean="0"/>
              <a:t>- </a:t>
            </a:r>
            <a:r>
              <a:rPr lang="ru-RU" sz="1200" b="1" dirty="0" err="1" smtClean="0">
                <a:solidFill>
                  <a:srgbClr val="006699"/>
                </a:solidFill>
              </a:rPr>
              <a:t>освітянські</a:t>
            </a:r>
            <a:r>
              <a:rPr lang="ru-RU" sz="1200" b="1" dirty="0" smtClean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їдальні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щоденно</a:t>
            </a:r>
            <a:r>
              <a:rPr lang="ru-RU" sz="1200" b="1" dirty="0">
                <a:solidFill>
                  <a:srgbClr val="006699"/>
                </a:solidFill>
              </a:rPr>
              <a:t> по </a:t>
            </a:r>
            <a:r>
              <a:rPr lang="ru-RU" sz="1200" b="1" dirty="0" err="1">
                <a:solidFill>
                  <a:srgbClr val="006699"/>
                </a:solidFill>
              </a:rPr>
              <a:t>черзі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готували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сніданки</a:t>
            </a:r>
            <a:r>
              <a:rPr lang="ru-RU" sz="1200" b="1" dirty="0">
                <a:solidFill>
                  <a:srgbClr val="006699"/>
                </a:solidFill>
              </a:rPr>
              <a:t>, </a:t>
            </a:r>
            <a:r>
              <a:rPr lang="ru-RU" sz="1200" b="1" dirty="0" err="1">
                <a:solidFill>
                  <a:srgbClr val="006699"/>
                </a:solidFill>
              </a:rPr>
              <a:t>обіди</a:t>
            </a:r>
            <a:r>
              <a:rPr lang="ru-RU" sz="1200" b="1" dirty="0">
                <a:solidFill>
                  <a:srgbClr val="006699"/>
                </a:solidFill>
              </a:rPr>
              <a:t> та </a:t>
            </a:r>
            <a:r>
              <a:rPr lang="ru-RU" sz="1200" b="1" dirty="0" err="1">
                <a:solidFill>
                  <a:srgbClr val="006699"/>
                </a:solidFill>
              </a:rPr>
              <a:t>вечері</a:t>
            </a:r>
            <a:r>
              <a:rPr lang="ru-RU" sz="1200" b="1" dirty="0">
                <a:solidFill>
                  <a:srgbClr val="006699"/>
                </a:solidFill>
              </a:rPr>
              <a:t> для </a:t>
            </a:r>
            <a:r>
              <a:rPr lang="ru-RU" sz="1200" b="1" dirty="0" err="1">
                <a:solidFill>
                  <a:srgbClr val="006699"/>
                </a:solidFill>
              </a:rPr>
              <a:t>військових</a:t>
            </a:r>
            <a:r>
              <a:rPr lang="ru-RU" sz="1200" b="1" dirty="0">
                <a:solidFill>
                  <a:srgbClr val="006699"/>
                </a:solidFill>
              </a:rPr>
              <a:t>; 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-</a:t>
            </a:r>
            <a:r>
              <a:rPr lang="ru-RU" sz="1200" b="1" dirty="0" err="1" smtClean="0">
                <a:solidFill>
                  <a:srgbClr val="006699"/>
                </a:solidFill>
              </a:rPr>
              <a:t>протизастудні</a:t>
            </a:r>
            <a:r>
              <a:rPr lang="ru-RU" sz="1200" b="1" dirty="0" smtClean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напої</a:t>
            </a:r>
            <a:r>
              <a:rPr lang="ru-RU" sz="12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-</a:t>
            </a:r>
            <a:r>
              <a:rPr lang="ru-RU" sz="1200" b="1" dirty="0" err="1" smtClean="0">
                <a:solidFill>
                  <a:srgbClr val="006699"/>
                </a:solidFill>
              </a:rPr>
              <a:t>продуктові</a:t>
            </a:r>
            <a:r>
              <a:rPr lang="ru-RU" sz="1200" b="1" dirty="0" smtClean="0">
                <a:solidFill>
                  <a:srgbClr val="006699"/>
                </a:solidFill>
              </a:rPr>
              <a:t> </a:t>
            </a:r>
            <a:r>
              <a:rPr lang="ru-RU" sz="1200" b="1" dirty="0" err="1" smtClean="0">
                <a:solidFill>
                  <a:srgbClr val="006699"/>
                </a:solidFill>
              </a:rPr>
              <a:t>набори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smtClean="0">
                <a:solidFill>
                  <a:srgbClr val="006699"/>
                </a:solidFill>
              </a:rPr>
              <a:t>та </a:t>
            </a:r>
            <a:r>
              <a:rPr lang="ru-RU" sz="1200" b="1" dirty="0" err="1" smtClean="0">
                <a:solidFill>
                  <a:srgbClr val="006699"/>
                </a:solidFill>
              </a:rPr>
              <a:t>великодні</a:t>
            </a:r>
            <a:r>
              <a:rPr lang="ru-RU" sz="1200" b="1" dirty="0" smtClean="0">
                <a:solidFill>
                  <a:srgbClr val="006699"/>
                </a:solidFill>
              </a:rPr>
              <a:t> </a:t>
            </a:r>
            <a:r>
              <a:rPr lang="ru-RU" sz="1200" b="1" dirty="0" err="1" smtClean="0">
                <a:solidFill>
                  <a:srgbClr val="006699"/>
                </a:solidFill>
              </a:rPr>
              <a:t>кошики</a:t>
            </a:r>
            <a:r>
              <a:rPr lang="ru-RU" sz="1200" b="1" dirty="0" smtClean="0">
                <a:solidFill>
                  <a:srgbClr val="006699"/>
                </a:solidFill>
              </a:rPr>
              <a:t>;</a:t>
            </a:r>
            <a:endParaRPr lang="ru-RU" sz="1200" b="1" dirty="0">
              <a:solidFill>
                <a:srgbClr val="006699"/>
              </a:solidFill>
            </a:endParaRPr>
          </a:p>
          <a:p>
            <a:r>
              <a:rPr lang="ru-RU" sz="1200" b="1" dirty="0" smtClean="0">
                <a:solidFill>
                  <a:srgbClr val="006699"/>
                </a:solidFill>
              </a:rPr>
              <a:t>-</a:t>
            </a:r>
            <a:r>
              <a:rPr lang="ru-RU" sz="1200" b="1" dirty="0" err="1" smtClean="0">
                <a:solidFill>
                  <a:srgbClr val="006699"/>
                </a:solidFill>
              </a:rPr>
              <a:t>ліпили</a:t>
            </a:r>
            <a:r>
              <a:rPr lang="ru-RU" sz="1200" b="1" dirty="0" smtClean="0">
                <a:solidFill>
                  <a:srgbClr val="006699"/>
                </a:solidFill>
              </a:rPr>
              <a:t> </a:t>
            </a:r>
            <a:r>
              <a:rPr lang="ru-RU" sz="1200" b="1" dirty="0">
                <a:solidFill>
                  <a:srgbClr val="006699"/>
                </a:solidFill>
              </a:rPr>
              <a:t>вареники та </a:t>
            </a:r>
            <a:r>
              <a:rPr lang="ru-RU" sz="1200" b="1" dirty="0" err="1">
                <a:solidFill>
                  <a:srgbClr val="006699"/>
                </a:solidFill>
              </a:rPr>
              <a:t>випікали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пиріжки</a:t>
            </a:r>
            <a:r>
              <a:rPr lang="ru-RU" sz="1200" b="1" dirty="0">
                <a:solidFill>
                  <a:srgbClr val="006699"/>
                </a:solidFill>
              </a:rPr>
              <a:t>  й </a:t>
            </a:r>
            <a:r>
              <a:rPr lang="ru-RU" sz="1200" b="1" dirty="0" err="1">
                <a:solidFill>
                  <a:srgbClr val="006699"/>
                </a:solidFill>
              </a:rPr>
              <a:t>смаколики</a:t>
            </a:r>
            <a:r>
              <a:rPr lang="ru-RU" sz="1200" b="1" dirty="0">
                <a:solidFill>
                  <a:srgbClr val="006699"/>
                </a:solidFill>
              </a:rPr>
              <a:t>.</a:t>
            </a:r>
          </a:p>
          <a:p>
            <a:r>
              <a:rPr lang="ru-RU" sz="1200" b="1" dirty="0" err="1">
                <a:solidFill>
                  <a:srgbClr val="306633"/>
                </a:solidFill>
              </a:rPr>
              <a:t>Приймали</a:t>
            </a:r>
            <a:r>
              <a:rPr lang="ru-RU" sz="1200" b="1" dirty="0">
                <a:solidFill>
                  <a:srgbClr val="306633"/>
                </a:solidFill>
              </a:rPr>
              <a:t> людей, </a:t>
            </a:r>
            <a:r>
              <a:rPr lang="ru-RU" sz="1200" b="1" dirty="0" err="1">
                <a:solidFill>
                  <a:srgbClr val="306633"/>
                </a:solidFill>
              </a:rPr>
              <a:t>котрі</a:t>
            </a:r>
            <a:r>
              <a:rPr lang="ru-RU" sz="1200" b="1" dirty="0">
                <a:solidFill>
                  <a:srgbClr val="306633"/>
                </a:solidFill>
              </a:rPr>
              <a:t> </a:t>
            </a:r>
            <a:r>
              <a:rPr lang="ru-RU" sz="1200" b="1" dirty="0" err="1">
                <a:solidFill>
                  <a:srgbClr val="306633"/>
                </a:solidFill>
              </a:rPr>
              <a:t>змушені</a:t>
            </a:r>
            <a:r>
              <a:rPr lang="ru-RU" sz="1200" b="1" dirty="0">
                <a:solidFill>
                  <a:srgbClr val="306633"/>
                </a:solidFill>
              </a:rPr>
              <a:t> </a:t>
            </a:r>
            <a:r>
              <a:rPr lang="ru-RU" sz="1200" b="1" dirty="0" err="1">
                <a:solidFill>
                  <a:srgbClr val="306633"/>
                </a:solidFill>
              </a:rPr>
              <a:t>були</a:t>
            </a:r>
            <a:r>
              <a:rPr lang="ru-RU" sz="1200" b="1" dirty="0">
                <a:solidFill>
                  <a:srgbClr val="306633"/>
                </a:solidFill>
              </a:rPr>
              <a:t> </a:t>
            </a:r>
            <a:r>
              <a:rPr lang="ru-RU" sz="1200" b="1" dirty="0" err="1">
                <a:solidFill>
                  <a:srgbClr val="306633"/>
                </a:solidFill>
              </a:rPr>
              <a:t>залишити</a:t>
            </a:r>
            <a:r>
              <a:rPr lang="ru-RU" sz="1200" b="1" dirty="0">
                <a:solidFill>
                  <a:srgbClr val="306633"/>
                </a:solidFill>
              </a:rPr>
              <a:t> </a:t>
            </a:r>
            <a:r>
              <a:rPr lang="ru-RU" sz="1200" b="1" dirty="0" err="1">
                <a:solidFill>
                  <a:srgbClr val="306633"/>
                </a:solidFill>
              </a:rPr>
              <a:t>свої</a:t>
            </a:r>
            <a:r>
              <a:rPr lang="ru-RU" sz="1200" b="1" dirty="0">
                <a:solidFill>
                  <a:srgbClr val="306633"/>
                </a:solidFill>
              </a:rPr>
              <a:t> </a:t>
            </a:r>
            <a:r>
              <a:rPr lang="ru-RU" sz="1200" b="1" dirty="0" err="1">
                <a:solidFill>
                  <a:srgbClr val="306633"/>
                </a:solidFill>
              </a:rPr>
              <a:t>домівки</a:t>
            </a:r>
            <a:r>
              <a:rPr lang="ru-RU" sz="1200" b="1" dirty="0">
                <a:solidFill>
                  <a:srgbClr val="306633"/>
                </a:solidFill>
              </a:rPr>
              <a:t> </a:t>
            </a:r>
            <a:endParaRPr lang="ru-RU" sz="1200" b="1" dirty="0" smtClean="0">
              <a:solidFill>
                <a:srgbClr val="306633"/>
              </a:solidFill>
            </a:endParaRPr>
          </a:p>
          <a:p>
            <a:r>
              <a:rPr lang="ru-RU" sz="1200" b="1" dirty="0" err="1" smtClean="0">
                <a:solidFill>
                  <a:srgbClr val="306633"/>
                </a:solidFill>
              </a:rPr>
              <a:t>Організовували</a:t>
            </a:r>
            <a:r>
              <a:rPr lang="ru-RU" sz="1200" b="1" dirty="0">
                <a:solidFill>
                  <a:srgbClr val="306633"/>
                </a:solidFill>
              </a:rPr>
              <a:t>: 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- онлайн-</a:t>
            </a:r>
            <a:r>
              <a:rPr lang="ru-RU" sz="1200" b="1" dirty="0" err="1">
                <a:solidFill>
                  <a:srgbClr val="006699"/>
                </a:solidFill>
              </a:rPr>
              <a:t>курси</a:t>
            </a:r>
            <a:r>
              <a:rPr lang="ru-RU" sz="1200" b="1" dirty="0">
                <a:solidFill>
                  <a:srgbClr val="006699"/>
                </a:solidFill>
              </a:rPr>
              <a:t> з </a:t>
            </a:r>
            <a:r>
              <a:rPr lang="ru-RU" sz="1200" b="1" dirty="0" err="1">
                <a:solidFill>
                  <a:srgbClr val="006699"/>
                </a:solidFill>
              </a:rPr>
              <a:t>вивчення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української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мови</a:t>
            </a:r>
            <a:r>
              <a:rPr lang="ru-RU" sz="1200" b="1" dirty="0">
                <a:solidFill>
                  <a:srgbClr val="006699"/>
                </a:solidFill>
              </a:rPr>
              <a:t> для </a:t>
            </a:r>
            <a:r>
              <a:rPr lang="ru-RU" sz="1200" b="1" dirty="0" err="1">
                <a:solidFill>
                  <a:srgbClr val="006699"/>
                </a:solidFill>
              </a:rPr>
              <a:t>бажаючих</a:t>
            </a:r>
            <a:r>
              <a:rPr lang="ru-RU" sz="1200" b="1" dirty="0">
                <a:solidFill>
                  <a:srgbClr val="006699"/>
                </a:solidFill>
              </a:rPr>
              <a:t> (ЗЗСО </a:t>
            </a:r>
            <a:r>
              <a:rPr lang="ru-RU" sz="1200" b="1" dirty="0" err="1">
                <a:solidFill>
                  <a:srgbClr val="006699"/>
                </a:solidFill>
              </a:rPr>
              <a:t>ім</a:t>
            </a:r>
            <a:r>
              <a:rPr lang="ru-RU" sz="1200" b="1" dirty="0">
                <a:solidFill>
                  <a:srgbClr val="006699"/>
                </a:solidFill>
              </a:rPr>
              <a:t> В. </a:t>
            </a:r>
            <a:r>
              <a:rPr lang="ru-RU" sz="1200" b="1" dirty="0" err="1">
                <a:solidFill>
                  <a:srgbClr val="006699"/>
                </a:solidFill>
              </a:rPr>
              <a:t>Чорновола</a:t>
            </a:r>
            <a:r>
              <a:rPr lang="ru-RU" sz="1200" b="1" dirty="0">
                <a:solidFill>
                  <a:srgbClr val="006699"/>
                </a:solidFill>
              </a:rPr>
              <a:t>); 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- </a:t>
            </a:r>
            <a:r>
              <a:rPr lang="ru-RU" sz="1200" b="1" dirty="0" err="1">
                <a:solidFill>
                  <a:srgbClr val="006699"/>
                </a:solidFill>
              </a:rPr>
              <a:t>навчання</a:t>
            </a:r>
            <a:r>
              <a:rPr lang="ru-RU" sz="1200" b="1" dirty="0">
                <a:solidFill>
                  <a:srgbClr val="006699"/>
                </a:solidFill>
              </a:rPr>
              <a:t> з </a:t>
            </a:r>
            <a:r>
              <a:rPr lang="ru-RU" sz="1200" b="1" dirty="0" err="1">
                <a:solidFill>
                  <a:srgbClr val="006699"/>
                </a:solidFill>
              </a:rPr>
              <a:t>надання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першої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домедичної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допомоги</a:t>
            </a:r>
            <a:r>
              <a:rPr lang="ru-RU" sz="1200" b="1" dirty="0">
                <a:solidFill>
                  <a:srgbClr val="006699"/>
                </a:solidFill>
              </a:rPr>
              <a:t> для </a:t>
            </a:r>
            <a:r>
              <a:rPr lang="ru-RU" sz="1200" b="1" dirty="0" err="1">
                <a:solidFill>
                  <a:srgbClr val="006699"/>
                </a:solidFill>
              </a:rPr>
              <a:t>мешканців</a:t>
            </a:r>
            <a:r>
              <a:rPr lang="ru-RU" sz="1200" b="1" dirty="0">
                <a:solidFill>
                  <a:srgbClr val="006699"/>
                </a:solidFill>
              </a:rPr>
              <a:t> </a:t>
            </a:r>
            <a:r>
              <a:rPr lang="ru-RU" sz="1200" b="1" dirty="0" err="1">
                <a:solidFill>
                  <a:srgbClr val="006699"/>
                </a:solidFill>
              </a:rPr>
              <a:t>громади</a:t>
            </a:r>
            <a:r>
              <a:rPr lang="ru-RU" sz="1200" b="1" dirty="0">
                <a:solidFill>
                  <a:srgbClr val="006699"/>
                </a:solidFill>
              </a:rPr>
              <a:t>   (ЗЗСО </a:t>
            </a:r>
            <a:r>
              <a:rPr lang="ru-RU" sz="1200" b="1" dirty="0" err="1">
                <a:solidFill>
                  <a:srgbClr val="006699"/>
                </a:solidFill>
              </a:rPr>
              <a:t>ім</a:t>
            </a:r>
            <a:r>
              <a:rPr lang="ru-RU" sz="1200" b="1" dirty="0">
                <a:solidFill>
                  <a:srgbClr val="006699"/>
                </a:solidFill>
              </a:rPr>
              <a:t>. В. </a:t>
            </a:r>
            <a:r>
              <a:rPr lang="ru-RU" sz="1200" b="1" dirty="0" err="1">
                <a:solidFill>
                  <a:srgbClr val="006699"/>
                </a:solidFill>
              </a:rPr>
              <a:t>Чорновола</a:t>
            </a:r>
            <a:r>
              <a:rPr lang="ru-RU" sz="1200" b="1" dirty="0">
                <a:solidFill>
                  <a:srgbClr val="006699"/>
                </a:solidFill>
              </a:rPr>
              <a:t>, АШГ).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5702" b="5645"/>
          <a:stretch/>
        </p:blipFill>
        <p:spPr bwMode="auto">
          <a:xfrm>
            <a:off x="6607568" y="2196227"/>
            <a:ext cx="2378461" cy="1456272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51" y="372372"/>
            <a:ext cx="2275135" cy="1665042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08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55578" y="166104"/>
            <a:ext cx="6216625" cy="1009245"/>
            <a:chOff x="833" y="370"/>
            <a:chExt cx="2839" cy="1918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gray">
            <a:xfrm>
              <a:off x="1339" y="1294"/>
              <a:ext cx="84" cy="9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gray">
            <a:xfrm>
              <a:off x="833" y="370"/>
              <a:ext cx="2839" cy="11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ru-RU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55581" y="206006"/>
            <a:ext cx="6288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Заклади освіти громади - центри волонтерської </a:t>
            </a:r>
            <a:r>
              <a:rPr lang="uk-UA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діяльності</a:t>
            </a:r>
            <a:endParaRPr lang="ru-RU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49590"/>
            <a:ext cx="2612260" cy="1584176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7"/>
          <a:stretch/>
        </p:blipFill>
        <p:spPr bwMode="auto">
          <a:xfrm>
            <a:off x="6444209" y="1911123"/>
            <a:ext cx="2684268" cy="1594451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5" y="179628"/>
            <a:ext cx="2523897" cy="1597753"/>
          </a:xfrm>
          <a:prstGeom prst="roundRect">
            <a:avLst>
              <a:gd name="adj" fmla="val 16667"/>
            </a:avLst>
          </a:prstGeom>
          <a:ln>
            <a:solidFill>
              <a:srgbClr val="4472C4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9810" y="697262"/>
            <a:ext cx="6631261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306633"/>
                </a:solidFill>
              </a:rPr>
              <a:t>Плели</a:t>
            </a:r>
            <a:r>
              <a:rPr lang="ru-RU" sz="1100" b="1" dirty="0" smtClean="0">
                <a:solidFill>
                  <a:srgbClr val="306633"/>
                </a:solidFill>
              </a:rPr>
              <a:t>: </a:t>
            </a:r>
            <a:r>
              <a:rPr lang="ru-RU" sz="1100" b="1" dirty="0" smtClean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маскувальні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сітки</a:t>
            </a:r>
            <a:r>
              <a:rPr lang="ru-RU" sz="1100" b="1" dirty="0">
                <a:solidFill>
                  <a:srgbClr val="006699"/>
                </a:solidFill>
              </a:rPr>
              <a:t>  в пунктах </a:t>
            </a:r>
            <a:r>
              <a:rPr lang="ru-RU" sz="1100" b="1" dirty="0" err="1" smtClean="0">
                <a:solidFill>
                  <a:srgbClr val="006699"/>
                </a:solidFill>
              </a:rPr>
              <a:t>плетіння</a:t>
            </a:r>
            <a:r>
              <a:rPr lang="ru-RU" sz="1100" b="1" dirty="0" smtClean="0">
                <a:solidFill>
                  <a:srgbClr val="006699"/>
                </a:solidFill>
              </a:rPr>
              <a:t> (ЗЗСО </a:t>
            </a:r>
            <a:r>
              <a:rPr lang="ru-RU" sz="1100" b="1" dirty="0" err="1">
                <a:solidFill>
                  <a:srgbClr val="006699"/>
                </a:solidFill>
              </a:rPr>
              <a:t>ім</a:t>
            </a:r>
            <a:r>
              <a:rPr lang="ru-RU" sz="1100" b="1" dirty="0">
                <a:solidFill>
                  <a:srgbClr val="006699"/>
                </a:solidFill>
              </a:rPr>
              <a:t>. В. </a:t>
            </a:r>
            <a:r>
              <a:rPr lang="ru-RU" sz="1100" b="1" dirty="0" err="1">
                <a:solidFill>
                  <a:srgbClr val="006699"/>
                </a:solidFill>
              </a:rPr>
              <a:t>Чорновола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r>
              <a:rPr lang="ru-RU" sz="1100" b="1" dirty="0" err="1" smtClean="0">
                <a:solidFill>
                  <a:srgbClr val="006699"/>
                </a:solidFill>
              </a:rPr>
              <a:t>Сичавський</a:t>
            </a:r>
            <a:r>
              <a:rPr lang="ru-RU" sz="1100" b="1" dirty="0" smtClean="0">
                <a:solidFill>
                  <a:srgbClr val="006699"/>
                </a:solidFill>
              </a:rPr>
              <a:t> </a:t>
            </a:r>
            <a:r>
              <a:rPr lang="ru-RU" sz="1100" b="1" dirty="0">
                <a:solidFill>
                  <a:srgbClr val="006699"/>
                </a:solidFill>
              </a:rPr>
              <a:t>ЗЗСО, </a:t>
            </a:r>
            <a:r>
              <a:rPr lang="ru-RU" sz="1100" b="1" dirty="0" err="1" smtClean="0">
                <a:solidFill>
                  <a:srgbClr val="006699"/>
                </a:solidFill>
              </a:rPr>
              <a:t>Новобілярська</a:t>
            </a:r>
            <a:r>
              <a:rPr lang="ru-RU" sz="1100" b="1" dirty="0" smtClean="0">
                <a:solidFill>
                  <a:srgbClr val="006699"/>
                </a:solidFill>
              </a:rPr>
              <a:t> </a:t>
            </a:r>
            <a:r>
              <a:rPr lang="ru-RU" sz="1100" b="1" dirty="0" err="1" smtClean="0">
                <a:solidFill>
                  <a:srgbClr val="006699"/>
                </a:solidFill>
              </a:rPr>
              <a:t>гімназія</a:t>
            </a:r>
            <a:r>
              <a:rPr lang="ru-RU" sz="1100" b="1" dirty="0" smtClean="0">
                <a:solidFill>
                  <a:srgbClr val="006699"/>
                </a:solidFill>
              </a:rPr>
              <a:t>. </a:t>
            </a:r>
            <a:r>
              <a:rPr lang="ru-RU" sz="1100" b="1" dirty="0">
                <a:solidFill>
                  <a:srgbClr val="006699"/>
                </a:solidFill>
              </a:rPr>
              <a:t>Пункт </a:t>
            </a:r>
            <a:r>
              <a:rPr lang="ru-RU" sz="1100" b="1" dirty="0" err="1">
                <a:solidFill>
                  <a:srgbClr val="006699"/>
                </a:solidFill>
              </a:rPr>
              <a:t>плетіння</a:t>
            </a:r>
            <a:r>
              <a:rPr lang="ru-RU" sz="1100" b="1" dirty="0">
                <a:solidFill>
                  <a:srgbClr val="006699"/>
                </a:solidFill>
              </a:rPr>
              <a:t> «</a:t>
            </a:r>
            <a:r>
              <a:rPr lang="ru-RU" sz="1100" b="1" dirty="0" err="1">
                <a:solidFill>
                  <a:srgbClr val="006699"/>
                </a:solidFill>
              </a:rPr>
              <a:t>Павучки</a:t>
            </a:r>
            <a:r>
              <a:rPr lang="ru-RU" sz="1100" b="1" dirty="0">
                <a:solidFill>
                  <a:srgbClr val="006699"/>
                </a:solidFill>
              </a:rPr>
              <a:t>» у ЗЗСО </a:t>
            </a:r>
            <a:r>
              <a:rPr lang="ru-RU" sz="1100" b="1" dirty="0" err="1">
                <a:solidFill>
                  <a:srgbClr val="006699"/>
                </a:solidFill>
              </a:rPr>
              <a:t>імені</a:t>
            </a:r>
            <a:r>
              <a:rPr lang="ru-RU" sz="1100" b="1" dirty="0">
                <a:solidFill>
                  <a:srgbClr val="006699"/>
                </a:solidFill>
              </a:rPr>
              <a:t> В. </a:t>
            </a:r>
            <a:r>
              <a:rPr lang="ru-RU" sz="1100" b="1" dirty="0" err="1">
                <a:solidFill>
                  <a:srgbClr val="006699"/>
                </a:solidFill>
              </a:rPr>
              <a:t>Чорновола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перетворився</a:t>
            </a:r>
            <a:r>
              <a:rPr lang="ru-RU" sz="1100" b="1" dirty="0">
                <a:solidFill>
                  <a:srgbClr val="006699"/>
                </a:solidFill>
              </a:rPr>
              <a:t> на </a:t>
            </a:r>
            <a:r>
              <a:rPr lang="ru-RU" sz="1100" b="1" dirty="0" err="1">
                <a:solidFill>
                  <a:srgbClr val="006699"/>
                </a:solidFill>
              </a:rPr>
              <a:t>справжній</a:t>
            </a:r>
            <a:r>
              <a:rPr lang="ru-RU" sz="1100" b="1" dirty="0">
                <a:solidFill>
                  <a:srgbClr val="006699"/>
                </a:solidFill>
              </a:rPr>
              <a:t> цех по </a:t>
            </a:r>
            <a:r>
              <a:rPr lang="ru-RU" sz="1100" b="1" dirty="0" err="1">
                <a:solidFill>
                  <a:srgbClr val="006699"/>
                </a:solidFill>
              </a:rPr>
              <a:t>виготовленню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маскувальних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сіток</a:t>
            </a:r>
            <a:r>
              <a:rPr lang="ru-RU" sz="1100" b="1" dirty="0">
                <a:solidFill>
                  <a:srgbClr val="006699"/>
                </a:solidFill>
              </a:rPr>
              <a:t> та «</a:t>
            </a:r>
            <a:r>
              <a:rPr lang="ru-RU" sz="1100" b="1" dirty="0" err="1">
                <a:solidFill>
                  <a:srgbClr val="006699"/>
                </a:solidFill>
              </a:rPr>
              <a:t>кікімор</a:t>
            </a:r>
            <a:r>
              <a:rPr lang="ru-RU" sz="1100" b="1" dirty="0" smtClean="0">
                <a:solidFill>
                  <a:srgbClr val="006699"/>
                </a:solidFill>
              </a:rPr>
              <a:t>».</a:t>
            </a:r>
          </a:p>
          <a:p>
            <a:r>
              <a:rPr lang="ru-RU" sz="1100" b="1" dirty="0" smtClean="0">
                <a:solidFill>
                  <a:srgbClr val="006699"/>
                </a:solidFill>
              </a:rPr>
              <a:t> </a:t>
            </a:r>
            <a:r>
              <a:rPr lang="ru-RU" sz="1100" b="1" dirty="0" err="1" smtClean="0">
                <a:solidFill>
                  <a:srgbClr val="306633"/>
                </a:solidFill>
              </a:rPr>
              <a:t>Придбали</a:t>
            </a:r>
            <a:r>
              <a:rPr lang="ru-RU" sz="1100" b="1" dirty="0" smtClean="0">
                <a:solidFill>
                  <a:srgbClr val="306633"/>
                </a:solidFill>
              </a:rPr>
              <a:t>   </a:t>
            </a:r>
            <a:r>
              <a:rPr lang="ru-RU" sz="1100" b="1" dirty="0" err="1">
                <a:solidFill>
                  <a:srgbClr val="306633"/>
                </a:solidFill>
              </a:rPr>
              <a:t>сітку</a:t>
            </a:r>
            <a:r>
              <a:rPr lang="ru-RU" sz="1100" b="1" dirty="0">
                <a:solidFill>
                  <a:srgbClr val="306633"/>
                </a:solidFill>
              </a:rPr>
              <a:t> - </a:t>
            </a:r>
            <a:r>
              <a:rPr lang="ru-RU" sz="1100" b="1" dirty="0">
                <a:solidFill>
                  <a:srgbClr val="006699"/>
                </a:solidFill>
              </a:rPr>
              <a:t>основу та тканину для </a:t>
            </a:r>
            <a:r>
              <a:rPr lang="ru-RU" sz="1100" b="1" dirty="0" err="1">
                <a:solidFill>
                  <a:srgbClr val="006699"/>
                </a:solidFill>
              </a:rPr>
              <a:t>плетіння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маскувальних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сіток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r>
              <a:rPr lang="ru-RU" sz="1100" b="1" dirty="0" err="1">
                <a:solidFill>
                  <a:srgbClr val="006699"/>
                </a:solidFill>
              </a:rPr>
              <a:t>колори</a:t>
            </a:r>
            <a:r>
              <a:rPr lang="ru-RU" sz="1100" b="1" dirty="0">
                <a:solidFill>
                  <a:srgbClr val="006699"/>
                </a:solidFill>
              </a:rPr>
              <a:t> для </a:t>
            </a:r>
            <a:r>
              <a:rPr lang="ru-RU" sz="1100" b="1" dirty="0" err="1">
                <a:solidFill>
                  <a:srgbClr val="006699"/>
                </a:solidFill>
              </a:rPr>
              <a:t>фарбування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 smtClean="0">
                <a:solidFill>
                  <a:srgbClr val="006699"/>
                </a:solidFill>
              </a:rPr>
              <a:t>тканини.</a:t>
            </a:r>
            <a:r>
              <a:rPr lang="ru-RU" sz="1100" b="1" dirty="0" err="1" smtClean="0">
                <a:solidFill>
                  <a:srgbClr val="306633"/>
                </a:solidFill>
              </a:rPr>
              <a:t>Фарбували</a:t>
            </a:r>
            <a:r>
              <a:rPr lang="ru-RU" sz="1100" b="1" dirty="0" smtClean="0">
                <a:solidFill>
                  <a:srgbClr val="306633"/>
                </a:solidFill>
              </a:rPr>
              <a:t> </a:t>
            </a:r>
            <a:r>
              <a:rPr lang="ru-RU" sz="1100" b="1" dirty="0">
                <a:solidFill>
                  <a:srgbClr val="306633"/>
                </a:solidFill>
              </a:rPr>
              <a:t>та сушили тканину для </a:t>
            </a:r>
            <a:r>
              <a:rPr lang="ru-RU" sz="1100" b="1" dirty="0" err="1">
                <a:solidFill>
                  <a:srgbClr val="306633"/>
                </a:solidFill>
              </a:rPr>
              <a:t>плетіння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маскувальних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сіток</a:t>
            </a:r>
            <a:r>
              <a:rPr lang="ru-RU" sz="1100" b="1" dirty="0">
                <a:solidFill>
                  <a:srgbClr val="006699"/>
                </a:solidFill>
              </a:rPr>
              <a:t>.</a:t>
            </a:r>
          </a:p>
          <a:p>
            <a:r>
              <a:rPr lang="ru-RU" sz="1100" b="1" dirty="0" err="1">
                <a:solidFill>
                  <a:srgbClr val="306633"/>
                </a:solidFill>
              </a:rPr>
              <a:t>Прали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одяг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військовим</a:t>
            </a:r>
            <a:r>
              <a:rPr lang="ru-RU" sz="1100" b="1" dirty="0">
                <a:solidFill>
                  <a:srgbClr val="306633"/>
                </a:solidFill>
              </a:rPr>
              <a:t> та надавали нашим </a:t>
            </a:r>
            <a:r>
              <a:rPr lang="ru-RU" sz="1100" b="1" dirty="0" err="1">
                <a:solidFill>
                  <a:srgbClr val="306633"/>
                </a:solidFill>
              </a:rPr>
              <a:t>захисникам</a:t>
            </a:r>
            <a:r>
              <a:rPr lang="ru-RU" sz="1100" b="1" dirty="0">
                <a:solidFill>
                  <a:srgbClr val="306633"/>
                </a:solidFill>
              </a:rPr>
              <a:t> «</a:t>
            </a:r>
            <a:r>
              <a:rPr lang="ru-RU" sz="1100" b="1" dirty="0" err="1">
                <a:solidFill>
                  <a:srgbClr val="306633"/>
                </a:solidFill>
              </a:rPr>
              <a:t>банні</a:t>
            </a:r>
            <a:r>
              <a:rPr lang="ru-RU" sz="1100" b="1" dirty="0">
                <a:solidFill>
                  <a:srgbClr val="306633"/>
                </a:solidFill>
              </a:rPr>
              <a:t>» </a:t>
            </a:r>
            <a:r>
              <a:rPr lang="ru-RU" sz="1100" b="1" dirty="0" err="1">
                <a:solidFill>
                  <a:srgbClr val="306633"/>
                </a:solidFill>
              </a:rPr>
              <a:t>послуги</a:t>
            </a:r>
            <a:r>
              <a:rPr lang="ru-RU" sz="1100" b="1" dirty="0">
                <a:solidFill>
                  <a:srgbClr val="306633"/>
                </a:solidFill>
              </a:rPr>
              <a:t> (ЗДО).</a:t>
            </a:r>
          </a:p>
          <a:p>
            <a:r>
              <a:rPr lang="ru-RU" sz="1100" b="1" dirty="0" err="1">
                <a:solidFill>
                  <a:srgbClr val="306633"/>
                </a:solidFill>
              </a:rPr>
              <a:t>В’язали</a:t>
            </a:r>
            <a:r>
              <a:rPr lang="ru-RU" sz="1100" b="1" dirty="0">
                <a:solidFill>
                  <a:srgbClr val="306633"/>
                </a:solidFill>
              </a:rPr>
              <a:t>: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шкарпетки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r>
              <a:rPr lang="ru-RU" sz="1100" b="1" dirty="0" err="1">
                <a:solidFill>
                  <a:srgbClr val="006699"/>
                </a:solidFill>
              </a:rPr>
              <a:t>шарфи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r>
              <a:rPr lang="ru-RU" sz="1100" b="1" dirty="0" err="1">
                <a:solidFill>
                  <a:srgbClr val="006699"/>
                </a:solidFill>
              </a:rPr>
              <a:t>бафи</a:t>
            </a:r>
            <a:r>
              <a:rPr lang="ru-RU" sz="1100" b="1" dirty="0" smtClean="0">
                <a:solidFill>
                  <a:srgbClr val="006699"/>
                </a:solidFill>
              </a:rPr>
              <a:t>.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Вирізали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устілки</a:t>
            </a:r>
            <a:r>
              <a:rPr lang="ru-RU" sz="1100" b="1" dirty="0">
                <a:solidFill>
                  <a:srgbClr val="006699"/>
                </a:solidFill>
              </a:rPr>
              <a:t> для </a:t>
            </a:r>
            <a:r>
              <a:rPr lang="ru-RU" sz="1100" b="1" dirty="0" err="1">
                <a:solidFill>
                  <a:srgbClr val="006699"/>
                </a:solidFill>
              </a:rPr>
              <a:t>взуття</a:t>
            </a:r>
            <a:r>
              <a:rPr lang="ru-RU" sz="1100" b="1" dirty="0">
                <a:solidFill>
                  <a:srgbClr val="006699"/>
                </a:solidFill>
              </a:rPr>
              <a:t>.</a:t>
            </a:r>
          </a:p>
          <a:p>
            <a:endParaRPr lang="ru-RU" sz="1100" b="1" dirty="0">
              <a:solidFill>
                <a:srgbClr val="006699"/>
              </a:solidFill>
            </a:endParaRPr>
          </a:p>
          <a:p>
            <a:r>
              <a:rPr lang="ru-RU" sz="1100" b="1" dirty="0" smtClean="0">
                <a:solidFill>
                  <a:srgbClr val="306633"/>
                </a:solidFill>
              </a:rPr>
              <a:t>Надавали </a:t>
            </a:r>
            <a:r>
              <a:rPr lang="ru-RU" sz="1100" b="1" dirty="0" err="1">
                <a:solidFill>
                  <a:srgbClr val="306633"/>
                </a:solidFill>
              </a:rPr>
              <a:t>психологічну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допомогу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мешканцям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громади</a:t>
            </a:r>
            <a:r>
              <a:rPr lang="ru-RU" sz="1100" b="1" dirty="0">
                <a:solidFill>
                  <a:srgbClr val="306633"/>
                </a:solidFill>
              </a:rPr>
              <a:t> та </a:t>
            </a:r>
            <a:r>
              <a:rPr lang="ru-RU" sz="1100" b="1" dirty="0" err="1">
                <a:solidFill>
                  <a:srgbClr val="306633"/>
                </a:solidFill>
              </a:rPr>
              <a:t>внутрішньо-переміщеним</a:t>
            </a:r>
            <a:r>
              <a:rPr lang="ru-RU" sz="1100" b="1" dirty="0">
                <a:solidFill>
                  <a:srgbClr val="306633"/>
                </a:solidFill>
              </a:rPr>
              <a:t> особам (ІРЦ, ЦПРПП ЮМР,  психологи </a:t>
            </a:r>
            <a:r>
              <a:rPr lang="ru-RU" sz="1100" b="1" dirty="0" err="1">
                <a:solidFill>
                  <a:srgbClr val="306633"/>
                </a:solidFill>
              </a:rPr>
              <a:t>закладів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освіти</a:t>
            </a:r>
            <a:r>
              <a:rPr lang="ru-RU" sz="1100" b="1" dirty="0">
                <a:solidFill>
                  <a:srgbClr val="306633"/>
                </a:solidFill>
              </a:rPr>
              <a:t>). </a:t>
            </a:r>
          </a:p>
          <a:p>
            <a:r>
              <a:rPr lang="ru-RU" sz="1100" b="1" dirty="0">
                <a:solidFill>
                  <a:srgbClr val="306633"/>
                </a:solidFill>
              </a:rPr>
              <a:t>Проводили </a:t>
            </a:r>
            <a:r>
              <a:rPr lang="ru-RU" sz="1100" b="1" dirty="0" err="1">
                <a:solidFill>
                  <a:srgbClr val="306633"/>
                </a:solidFill>
              </a:rPr>
              <a:t>корекцію</a:t>
            </a:r>
            <a:r>
              <a:rPr lang="ru-RU" sz="1100" b="1" dirty="0">
                <a:solidFill>
                  <a:srgbClr val="306633"/>
                </a:solidFill>
              </a:rPr>
              <a:t> для </a:t>
            </a:r>
            <a:r>
              <a:rPr lang="ru-RU" sz="1100" b="1" dirty="0" err="1">
                <a:solidFill>
                  <a:srgbClr val="306633"/>
                </a:solidFill>
              </a:rPr>
              <a:t>дітей</a:t>
            </a:r>
            <a:r>
              <a:rPr lang="ru-RU" sz="1100" b="1" dirty="0">
                <a:solidFill>
                  <a:srgbClr val="306633"/>
                </a:solidFill>
              </a:rPr>
              <a:t> з ООП з </a:t>
            </a:r>
            <a:r>
              <a:rPr lang="ru-RU" sz="1100" b="1" dirty="0" err="1">
                <a:solidFill>
                  <a:srgbClr val="306633"/>
                </a:solidFill>
              </a:rPr>
              <a:t>внутрішньо-переміщених</a:t>
            </a:r>
            <a:r>
              <a:rPr lang="ru-RU" sz="1100" b="1" dirty="0">
                <a:solidFill>
                  <a:srgbClr val="306633"/>
                </a:solidFill>
              </a:rPr>
              <a:t> родин (ІРЦ).</a:t>
            </a:r>
          </a:p>
          <a:p>
            <a:r>
              <a:rPr lang="ru-RU" sz="1100" b="1" dirty="0" err="1" smtClean="0">
                <a:solidFill>
                  <a:srgbClr val="306633"/>
                </a:solidFill>
              </a:rPr>
              <a:t>Діти</a:t>
            </a:r>
            <a:r>
              <a:rPr lang="ru-RU" sz="1100" b="1" dirty="0" smtClean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малювали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мотиваційні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малюнки</a:t>
            </a:r>
            <a:r>
              <a:rPr lang="ru-RU" sz="1100" b="1" dirty="0">
                <a:solidFill>
                  <a:srgbClr val="306633"/>
                </a:solidFill>
              </a:rPr>
              <a:t> та писали </a:t>
            </a:r>
            <a:r>
              <a:rPr lang="ru-RU" sz="1100" b="1" dirty="0" err="1">
                <a:solidFill>
                  <a:srgbClr val="306633"/>
                </a:solidFill>
              </a:rPr>
              <a:t>листи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захисникам</a:t>
            </a:r>
            <a:r>
              <a:rPr lang="ru-RU" sz="1100" b="1" dirty="0">
                <a:solidFill>
                  <a:srgbClr val="306633"/>
                </a:solidFill>
              </a:rPr>
              <a:t>. </a:t>
            </a:r>
          </a:p>
          <a:p>
            <a:r>
              <a:rPr lang="ru-RU" sz="1100" b="1" dirty="0" err="1">
                <a:solidFill>
                  <a:srgbClr val="306633"/>
                </a:solidFill>
              </a:rPr>
              <a:t>Освітяни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використовували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власний</a:t>
            </a:r>
            <a:r>
              <a:rPr lang="ru-RU" sz="1100" b="1" dirty="0">
                <a:solidFill>
                  <a:srgbClr val="306633"/>
                </a:solidFill>
              </a:rPr>
              <a:t> транспорт для </a:t>
            </a:r>
            <a:r>
              <a:rPr lang="ru-RU" sz="1100" b="1" dirty="0" err="1">
                <a:solidFill>
                  <a:srgbClr val="306633"/>
                </a:solidFill>
              </a:rPr>
              <a:t>забезпечення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волонтерської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діяльності</a:t>
            </a:r>
            <a:r>
              <a:rPr lang="ru-RU" sz="1100" b="1" dirty="0">
                <a:solidFill>
                  <a:srgbClr val="306633"/>
                </a:solidFill>
              </a:rPr>
              <a:t>.  </a:t>
            </a:r>
          </a:p>
          <a:p>
            <a:endParaRPr lang="ru-RU" sz="1100" b="1" dirty="0">
              <a:solidFill>
                <a:srgbClr val="006699"/>
              </a:solidFill>
            </a:endParaRPr>
          </a:p>
          <a:p>
            <a:r>
              <a:rPr lang="ru-RU" sz="1100" b="1" dirty="0" err="1" smtClean="0">
                <a:solidFill>
                  <a:srgbClr val="006699"/>
                </a:solidFill>
              </a:rPr>
              <a:t>Діє</a:t>
            </a:r>
            <a:r>
              <a:rPr lang="ru-RU" sz="1100" b="1" dirty="0" smtClean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волонтерський</a:t>
            </a:r>
            <a:r>
              <a:rPr lang="ru-RU" sz="1100" b="1" dirty="0">
                <a:solidFill>
                  <a:srgbClr val="006699"/>
                </a:solidFill>
              </a:rPr>
              <a:t> пункт «Соловейки» при ЗЗСО </a:t>
            </a:r>
            <a:r>
              <a:rPr lang="ru-RU" sz="1100" b="1" dirty="0" err="1">
                <a:solidFill>
                  <a:srgbClr val="006699"/>
                </a:solidFill>
              </a:rPr>
              <a:t>ім</a:t>
            </a:r>
            <a:r>
              <a:rPr lang="ru-RU" sz="1100" b="1" dirty="0">
                <a:solidFill>
                  <a:srgbClr val="006699"/>
                </a:solidFill>
              </a:rPr>
              <a:t> В. </a:t>
            </a:r>
            <a:r>
              <a:rPr lang="ru-RU" sz="1100" b="1" dirty="0" err="1">
                <a:solidFill>
                  <a:srgbClr val="006699"/>
                </a:solidFill>
              </a:rPr>
              <a:t>Чорновола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endParaRPr lang="ru-RU" sz="1100" b="1" dirty="0" smtClean="0">
              <a:solidFill>
                <a:srgbClr val="006699"/>
              </a:solidFill>
            </a:endParaRPr>
          </a:p>
          <a:p>
            <a:r>
              <a:rPr lang="ru-RU" sz="1100" b="1" dirty="0" smtClean="0">
                <a:solidFill>
                  <a:srgbClr val="306633"/>
                </a:solidFill>
              </a:rPr>
              <a:t>Педагоги</a:t>
            </a:r>
            <a:r>
              <a:rPr lang="ru-RU" sz="1100" b="1" dirty="0">
                <a:solidFill>
                  <a:srgbClr val="306633"/>
                </a:solidFill>
              </a:rPr>
              <a:t>, </a:t>
            </a:r>
            <a:r>
              <a:rPr lang="ru-RU" sz="1100" b="1" dirty="0" err="1">
                <a:solidFill>
                  <a:srgbClr val="306633"/>
                </a:solidFill>
              </a:rPr>
              <a:t>які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змушені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були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виїхати</a:t>
            </a:r>
            <a:r>
              <a:rPr lang="ru-RU" sz="1100" b="1" dirty="0">
                <a:solidFill>
                  <a:srgbClr val="306633"/>
                </a:solidFill>
              </a:rPr>
              <a:t> за </a:t>
            </a:r>
            <a:r>
              <a:rPr lang="ru-RU" sz="1100" b="1" dirty="0" smtClean="0">
                <a:solidFill>
                  <a:srgbClr val="306633"/>
                </a:solidFill>
              </a:rPr>
              <a:t>кордон: </a:t>
            </a:r>
            <a:endParaRPr lang="ru-RU" sz="1100" b="1" dirty="0">
              <a:solidFill>
                <a:srgbClr val="306633"/>
              </a:solidFill>
            </a:endParaRPr>
          </a:p>
          <a:p>
            <a:r>
              <a:rPr lang="ru-RU" sz="1100" dirty="0"/>
              <a:t>-</a:t>
            </a:r>
            <a:r>
              <a:rPr lang="ru-RU" sz="1100" b="1" dirty="0" err="1">
                <a:solidFill>
                  <a:srgbClr val="006699"/>
                </a:solidFill>
              </a:rPr>
              <a:t>організували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збір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коштів</a:t>
            </a:r>
            <a:r>
              <a:rPr lang="ru-RU" sz="1100" b="1" dirty="0">
                <a:solidFill>
                  <a:srgbClr val="006699"/>
                </a:solidFill>
              </a:rPr>
              <a:t> для </a:t>
            </a:r>
            <a:r>
              <a:rPr lang="ru-RU" sz="1100" b="1" dirty="0" err="1">
                <a:solidFill>
                  <a:srgbClr val="006699"/>
                </a:solidFill>
              </a:rPr>
              <a:t>придбання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приборів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нічного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бачення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r>
              <a:rPr lang="ru-RU" sz="1100" b="1" dirty="0" err="1">
                <a:solidFill>
                  <a:srgbClr val="006699"/>
                </a:solidFill>
              </a:rPr>
              <a:t>біноклів</a:t>
            </a:r>
            <a:r>
              <a:rPr lang="ru-RU" sz="1100" b="1" dirty="0">
                <a:solidFill>
                  <a:srgbClr val="006699"/>
                </a:solidFill>
              </a:rPr>
              <a:t> та </a:t>
            </a:r>
            <a:r>
              <a:rPr lang="ru-RU" sz="1100" b="1" dirty="0" err="1">
                <a:solidFill>
                  <a:srgbClr val="006699"/>
                </a:solidFill>
              </a:rPr>
              <a:t>іншого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військового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спорядження</a:t>
            </a:r>
            <a:r>
              <a:rPr lang="ru-RU" sz="11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100" b="1" dirty="0">
                <a:solidFill>
                  <a:srgbClr val="006699"/>
                </a:solidFill>
              </a:rPr>
              <a:t>-</a:t>
            </a:r>
            <a:r>
              <a:rPr lang="ru-RU" sz="1100" b="1" dirty="0" err="1">
                <a:solidFill>
                  <a:srgbClr val="006699"/>
                </a:solidFill>
              </a:rPr>
              <a:t>долучилися</a:t>
            </a:r>
            <a:r>
              <a:rPr lang="ru-RU" sz="1100" b="1" dirty="0">
                <a:solidFill>
                  <a:srgbClr val="006699"/>
                </a:solidFill>
              </a:rPr>
              <a:t> до </a:t>
            </a:r>
            <a:r>
              <a:rPr lang="ru-RU" sz="1100" b="1" dirty="0" err="1">
                <a:solidFill>
                  <a:srgbClr val="006699"/>
                </a:solidFill>
              </a:rPr>
              <a:t>блокування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вантажівок</a:t>
            </a:r>
            <a:r>
              <a:rPr lang="ru-RU" sz="1100" b="1" dirty="0">
                <a:solidFill>
                  <a:srgbClr val="006699"/>
                </a:solidFill>
              </a:rPr>
              <a:t> на </a:t>
            </a:r>
            <a:r>
              <a:rPr lang="ru-RU" sz="1100" b="1" dirty="0" err="1">
                <a:solidFill>
                  <a:srgbClr val="006699"/>
                </a:solidFill>
              </a:rPr>
              <a:t>польсько-білоруському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кордоні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r>
              <a:rPr lang="ru-RU" sz="1100" b="1" dirty="0" err="1">
                <a:solidFill>
                  <a:srgbClr val="006699"/>
                </a:solidFill>
              </a:rPr>
              <a:t>що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прямували</a:t>
            </a:r>
            <a:r>
              <a:rPr lang="ru-RU" sz="1100" b="1" dirty="0">
                <a:solidFill>
                  <a:srgbClr val="006699"/>
                </a:solidFill>
              </a:rPr>
              <a:t> до </a:t>
            </a:r>
            <a:r>
              <a:rPr lang="ru-RU" sz="1100" b="1" dirty="0" err="1">
                <a:solidFill>
                  <a:srgbClr val="006699"/>
                </a:solidFill>
              </a:rPr>
              <a:t>росії</a:t>
            </a:r>
            <a:r>
              <a:rPr lang="ru-RU" sz="11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200" b="1" dirty="0">
                <a:solidFill>
                  <a:srgbClr val="006699"/>
                </a:solidFill>
              </a:rPr>
              <a:t>-</a:t>
            </a:r>
            <a:r>
              <a:rPr lang="ru-RU" sz="1100" b="1" dirty="0" err="1">
                <a:solidFill>
                  <a:srgbClr val="006699"/>
                </a:solidFill>
              </a:rPr>
              <a:t>організовували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допомогу</a:t>
            </a:r>
            <a:r>
              <a:rPr lang="ru-RU" sz="1100" b="1" dirty="0">
                <a:solidFill>
                  <a:srgbClr val="006699"/>
                </a:solidFill>
              </a:rPr>
              <a:t> нашим </a:t>
            </a:r>
            <a:r>
              <a:rPr lang="ru-RU" sz="1100" b="1" dirty="0" err="1">
                <a:solidFill>
                  <a:srgbClr val="006699"/>
                </a:solidFill>
              </a:rPr>
              <a:t>військовим</a:t>
            </a:r>
            <a:r>
              <a:rPr lang="ru-RU" sz="1100" b="1" dirty="0">
                <a:solidFill>
                  <a:srgbClr val="006699"/>
                </a:solidFill>
              </a:rPr>
              <a:t> у </a:t>
            </a:r>
            <a:r>
              <a:rPr lang="ru-RU" sz="1100" b="1" dirty="0" err="1">
                <a:solidFill>
                  <a:srgbClr val="006699"/>
                </a:solidFill>
              </a:rPr>
              <a:t>волонтерських</a:t>
            </a:r>
            <a:r>
              <a:rPr lang="ru-RU" sz="1100" b="1" dirty="0">
                <a:solidFill>
                  <a:srgbClr val="006699"/>
                </a:solidFill>
              </a:rPr>
              <a:t> штабах </a:t>
            </a:r>
            <a:r>
              <a:rPr lang="ru-RU" sz="1100" b="1" dirty="0" smtClean="0">
                <a:solidFill>
                  <a:srgbClr val="006699"/>
                </a:solidFill>
              </a:rPr>
              <a:t> </a:t>
            </a:r>
            <a:r>
              <a:rPr lang="ru-RU" sz="1100" b="1" dirty="0" err="1" smtClean="0">
                <a:solidFill>
                  <a:srgbClr val="006699"/>
                </a:solidFill>
              </a:rPr>
              <a:t>інших</a:t>
            </a:r>
            <a:r>
              <a:rPr lang="ru-RU" sz="1100" b="1" dirty="0" smtClean="0">
                <a:solidFill>
                  <a:srgbClr val="006699"/>
                </a:solidFill>
              </a:rPr>
              <a:t> </a:t>
            </a:r>
            <a:r>
              <a:rPr lang="ru-RU" sz="1100" b="1" dirty="0" err="1" smtClean="0">
                <a:solidFill>
                  <a:srgbClr val="006699"/>
                </a:solidFill>
              </a:rPr>
              <a:t>країн</a:t>
            </a:r>
            <a:r>
              <a:rPr lang="ru-RU" sz="1100" b="1" dirty="0" smtClean="0">
                <a:solidFill>
                  <a:srgbClr val="006699"/>
                </a:solidFill>
              </a:rPr>
              <a:t>.</a:t>
            </a:r>
            <a:endParaRPr lang="ru-RU" sz="1100" b="1" dirty="0">
              <a:solidFill>
                <a:srgbClr val="006699"/>
              </a:solidFill>
            </a:endParaRPr>
          </a:p>
          <a:p>
            <a:r>
              <a:rPr lang="ru-RU" sz="1100" b="1" dirty="0" err="1">
                <a:solidFill>
                  <a:srgbClr val="306633"/>
                </a:solidFill>
              </a:rPr>
              <a:t>Освітяни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співпрацювали</a:t>
            </a:r>
            <a:r>
              <a:rPr lang="ru-RU" sz="1100" b="1" dirty="0">
                <a:solidFill>
                  <a:srgbClr val="306633"/>
                </a:solidFill>
              </a:rPr>
              <a:t> </a:t>
            </a:r>
            <a:r>
              <a:rPr lang="ru-RU" sz="1100" b="1" dirty="0" err="1">
                <a:solidFill>
                  <a:srgbClr val="306633"/>
                </a:solidFill>
              </a:rPr>
              <a:t>із</a:t>
            </a:r>
            <a:r>
              <a:rPr lang="ru-RU" sz="1100" b="1" dirty="0">
                <a:solidFill>
                  <a:srgbClr val="306633"/>
                </a:solidFill>
              </a:rPr>
              <a:t>:</a:t>
            </a:r>
          </a:p>
          <a:p>
            <a:r>
              <a:rPr lang="ru-RU" sz="1100" dirty="0"/>
              <a:t>- </a:t>
            </a:r>
            <a:r>
              <a:rPr lang="ru-RU" sz="1100" b="1" dirty="0">
                <a:solidFill>
                  <a:srgbClr val="006699"/>
                </a:solidFill>
              </a:rPr>
              <a:t>штабом </a:t>
            </a:r>
            <a:r>
              <a:rPr lang="ru-RU" sz="1100" b="1" dirty="0" err="1">
                <a:solidFill>
                  <a:srgbClr val="006699"/>
                </a:solidFill>
              </a:rPr>
              <a:t>волонтерів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Южненської</a:t>
            </a:r>
            <a:r>
              <a:rPr lang="ru-RU" sz="1100" b="1" dirty="0">
                <a:solidFill>
                  <a:srgbClr val="006699"/>
                </a:solidFill>
              </a:rPr>
              <a:t> ОТГ</a:t>
            </a:r>
            <a:r>
              <a:rPr lang="ru-RU" sz="1100" b="1" dirty="0" smtClean="0">
                <a:solidFill>
                  <a:srgbClr val="006699"/>
                </a:solidFill>
              </a:rPr>
              <a:t>;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гуманітарним</a:t>
            </a:r>
            <a:r>
              <a:rPr lang="ru-RU" sz="1100" b="1" dirty="0">
                <a:solidFill>
                  <a:srgbClr val="006699"/>
                </a:solidFill>
              </a:rPr>
              <a:t> штабом </a:t>
            </a:r>
            <a:r>
              <a:rPr lang="ru-RU" sz="1100" b="1" dirty="0" err="1">
                <a:solidFill>
                  <a:srgbClr val="006699"/>
                </a:solidFill>
              </a:rPr>
              <a:t>Южненської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міської</a:t>
            </a:r>
            <a:r>
              <a:rPr lang="ru-RU" sz="1100" b="1" dirty="0">
                <a:solidFill>
                  <a:srgbClr val="006699"/>
                </a:solidFill>
              </a:rPr>
              <a:t> ради</a:t>
            </a:r>
          </a:p>
          <a:p>
            <a:r>
              <a:rPr lang="ru-RU" sz="1100" b="1" dirty="0">
                <a:solidFill>
                  <a:srgbClr val="006699"/>
                </a:solidFill>
              </a:rPr>
              <a:t>- волонтерами </a:t>
            </a:r>
            <a:r>
              <a:rPr lang="ru-RU" sz="1100" b="1" dirty="0" err="1">
                <a:solidFill>
                  <a:srgbClr val="006699"/>
                </a:solidFill>
              </a:rPr>
              <a:t>Вінницької</a:t>
            </a:r>
            <a:r>
              <a:rPr lang="ru-RU" sz="1100" b="1" dirty="0">
                <a:solidFill>
                  <a:srgbClr val="006699"/>
                </a:solidFill>
              </a:rPr>
              <a:t>, </a:t>
            </a:r>
            <a:r>
              <a:rPr lang="ru-RU" sz="1100" b="1" dirty="0" err="1">
                <a:solidFill>
                  <a:srgbClr val="006699"/>
                </a:solidFill>
              </a:rPr>
              <a:t>Львівської</a:t>
            </a:r>
            <a:r>
              <a:rPr lang="ru-RU" sz="1100" b="1" dirty="0">
                <a:solidFill>
                  <a:srgbClr val="006699"/>
                </a:solidFill>
              </a:rPr>
              <a:t> та </a:t>
            </a:r>
            <a:r>
              <a:rPr lang="ru-RU" sz="1100" b="1" dirty="0" err="1">
                <a:solidFill>
                  <a:srgbClr val="006699"/>
                </a:solidFill>
              </a:rPr>
              <a:t>Одеської</a:t>
            </a:r>
            <a:r>
              <a:rPr lang="ru-RU" sz="1100" b="1" dirty="0">
                <a:solidFill>
                  <a:srgbClr val="006699"/>
                </a:solidFill>
              </a:rPr>
              <a:t> областей;</a:t>
            </a:r>
          </a:p>
          <a:p>
            <a:r>
              <a:rPr lang="ru-RU" sz="1100" b="1" dirty="0">
                <a:solidFill>
                  <a:srgbClr val="006699"/>
                </a:solidFill>
              </a:rPr>
              <a:t>- </a:t>
            </a:r>
            <a:r>
              <a:rPr lang="ru-RU" sz="1100" b="1" dirty="0" err="1">
                <a:solidFill>
                  <a:srgbClr val="006699"/>
                </a:solidFill>
              </a:rPr>
              <a:t>церквою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Євангельських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Християн-Баптистів</a:t>
            </a:r>
            <a:r>
              <a:rPr lang="ru-RU" sz="1100" b="1" dirty="0">
                <a:solidFill>
                  <a:srgbClr val="006699"/>
                </a:solidFill>
              </a:rPr>
              <a:t> «</a:t>
            </a:r>
            <a:r>
              <a:rPr lang="ru-RU" sz="1100" b="1" dirty="0" err="1">
                <a:solidFill>
                  <a:srgbClr val="006699"/>
                </a:solidFill>
              </a:rPr>
              <a:t>Вефіль</a:t>
            </a:r>
            <a:r>
              <a:rPr lang="ru-RU" sz="1100" b="1" dirty="0">
                <a:solidFill>
                  <a:srgbClr val="006699"/>
                </a:solidFill>
              </a:rPr>
              <a:t>»; </a:t>
            </a:r>
          </a:p>
          <a:p>
            <a:r>
              <a:rPr lang="ru-RU" sz="1100" b="1" dirty="0">
                <a:solidFill>
                  <a:srgbClr val="006699"/>
                </a:solidFill>
              </a:rPr>
              <a:t>- </a:t>
            </a:r>
            <a:r>
              <a:rPr lang="ru-RU" sz="1100" b="1" dirty="0" err="1">
                <a:solidFill>
                  <a:srgbClr val="006699"/>
                </a:solidFill>
              </a:rPr>
              <a:t>релігійною</a:t>
            </a:r>
            <a:r>
              <a:rPr lang="ru-RU" sz="1100" b="1" dirty="0">
                <a:solidFill>
                  <a:srgbClr val="006699"/>
                </a:solidFill>
              </a:rPr>
              <a:t> громадою церкви </a:t>
            </a:r>
            <a:r>
              <a:rPr lang="ru-RU" sz="1100" b="1" dirty="0" err="1">
                <a:solidFill>
                  <a:srgbClr val="006699"/>
                </a:solidFill>
              </a:rPr>
              <a:t>Ікони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Божої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Матері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Федоровської</a:t>
            </a:r>
            <a:r>
              <a:rPr lang="ru-RU" sz="1100" b="1" dirty="0">
                <a:solidFill>
                  <a:srgbClr val="006699"/>
                </a:solidFill>
              </a:rPr>
              <a:t>;</a:t>
            </a:r>
          </a:p>
          <a:p>
            <a:r>
              <a:rPr lang="ru-RU" sz="1100" b="1" dirty="0">
                <a:solidFill>
                  <a:srgbClr val="006699"/>
                </a:solidFill>
              </a:rPr>
              <a:t>- </a:t>
            </a:r>
            <a:r>
              <a:rPr lang="ru-RU" sz="1100" b="1" dirty="0" err="1">
                <a:solidFill>
                  <a:srgbClr val="006699"/>
                </a:solidFill>
              </a:rPr>
              <a:t>благодійним</a:t>
            </a:r>
            <a:r>
              <a:rPr lang="ru-RU" sz="1100" b="1" dirty="0">
                <a:solidFill>
                  <a:srgbClr val="006699"/>
                </a:solidFill>
              </a:rPr>
              <a:t> фондом </a:t>
            </a:r>
            <a:r>
              <a:rPr lang="ru-RU" sz="1100" b="1" dirty="0" err="1">
                <a:solidFill>
                  <a:srgbClr val="006699"/>
                </a:solidFill>
              </a:rPr>
              <a:t>Сергія</a:t>
            </a:r>
            <a:r>
              <a:rPr lang="ru-RU" sz="1100" b="1" dirty="0">
                <a:solidFill>
                  <a:srgbClr val="006699"/>
                </a:solidFill>
              </a:rPr>
              <a:t> Притули;</a:t>
            </a:r>
          </a:p>
          <a:p>
            <a:r>
              <a:rPr lang="ru-RU" sz="1100" b="1" dirty="0">
                <a:solidFill>
                  <a:srgbClr val="006699"/>
                </a:solidFill>
              </a:rPr>
              <a:t>- ГО «</a:t>
            </a:r>
            <a:r>
              <a:rPr lang="ru-RU" sz="1100" b="1" dirty="0" err="1">
                <a:solidFill>
                  <a:srgbClr val="006699"/>
                </a:solidFill>
              </a:rPr>
              <a:t>Вільні</a:t>
            </a:r>
            <a:r>
              <a:rPr lang="ru-RU" sz="1100" b="1" dirty="0">
                <a:solidFill>
                  <a:srgbClr val="006699"/>
                </a:solidFill>
              </a:rPr>
              <a:t>. </a:t>
            </a:r>
            <a:r>
              <a:rPr lang="ru-RU" sz="1100" b="1" dirty="0" err="1">
                <a:solidFill>
                  <a:srgbClr val="006699"/>
                </a:solidFill>
              </a:rPr>
              <a:t>Успішні</a:t>
            </a:r>
            <a:r>
              <a:rPr lang="ru-RU" sz="1100" b="1" dirty="0">
                <a:solidFill>
                  <a:srgbClr val="006699"/>
                </a:solidFill>
              </a:rPr>
              <a:t>. </a:t>
            </a:r>
            <a:r>
              <a:rPr lang="ru-RU" sz="1100" b="1" dirty="0" err="1">
                <a:solidFill>
                  <a:srgbClr val="006699"/>
                </a:solidFill>
              </a:rPr>
              <a:t>Нескорені</a:t>
            </a:r>
            <a:r>
              <a:rPr lang="ru-RU" sz="1100" b="1" dirty="0" smtClean="0">
                <a:solidFill>
                  <a:srgbClr val="006699"/>
                </a:solidFill>
              </a:rPr>
              <a:t>»; </a:t>
            </a:r>
            <a:r>
              <a:rPr lang="ru-RU" sz="1100" b="1" dirty="0">
                <a:solidFill>
                  <a:srgbClr val="006699"/>
                </a:solidFill>
              </a:rPr>
              <a:t>ГО «</a:t>
            </a:r>
            <a:r>
              <a:rPr lang="ru-RU" sz="1100" b="1" dirty="0" err="1">
                <a:solidFill>
                  <a:srgbClr val="006699"/>
                </a:solidFill>
              </a:rPr>
              <a:t>СпівДія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хаб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Одещина</a:t>
            </a:r>
            <a:r>
              <a:rPr lang="ru-RU" sz="1100" b="1" dirty="0">
                <a:solidFill>
                  <a:srgbClr val="006699"/>
                </a:solidFill>
              </a:rPr>
              <a:t>»;</a:t>
            </a:r>
          </a:p>
          <a:p>
            <a:r>
              <a:rPr lang="ru-RU" sz="1100" b="1" dirty="0">
                <a:solidFill>
                  <a:srgbClr val="006699"/>
                </a:solidFill>
              </a:rPr>
              <a:t>- </a:t>
            </a:r>
            <a:r>
              <a:rPr lang="ru-RU" sz="1100" b="1" dirty="0" err="1">
                <a:solidFill>
                  <a:srgbClr val="006699"/>
                </a:solidFill>
              </a:rPr>
              <a:t>дитячим</a:t>
            </a:r>
            <a:r>
              <a:rPr lang="ru-RU" sz="1100" b="1" dirty="0">
                <a:solidFill>
                  <a:srgbClr val="006699"/>
                </a:solidFill>
              </a:rPr>
              <a:t> центром «</a:t>
            </a:r>
            <a:r>
              <a:rPr lang="ru-RU" sz="1100" b="1" dirty="0" err="1">
                <a:solidFill>
                  <a:srgbClr val="006699"/>
                </a:solidFill>
              </a:rPr>
              <a:t>Острів</a:t>
            </a:r>
            <a:r>
              <a:rPr lang="ru-RU" sz="1100" b="1" dirty="0">
                <a:solidFill>
                  <a:srgbClr val="006699"/>
                </a:solidFill>
              </a:rPr>
              <a:t> </a:t>
            </a:r>
            <a:r>
              <a:rPr lang="ru-RU" sz="1100" b="1" dirty="0" err="1">
                <a:solidFill>
                  <a:srgbClr val="006699"/>
                </a:solidFill>
              </a:rPr>
              <a:t>Надії</a:t>
            </a:r>
            <a:r>
              <a:rPr lang="ru-RU" sz="1100" b="1" dirty="0" smtClean="0">
                <a:solidFill>
                  <a:srgbClr val="006699"/>
                </a:solidFill>
              </a:rPr>
              <a:t>»</a:t>
            </a:r>
            <a:endParaRPr lang="ru-RU" sz="1100" b="1" dirty="0">
              <a:solidFill>
                <a:srgbClr val="006699"/>
              </a:solidFill>
            </a:endParaRPr>
          </a:p>
          <a:p>
            <a:endParaRPr lang="ru-RU" sz="1100" b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35"/>
          <p:cNvGrpSpPr>
            <a:grpSpLocks/>
          </p:cNvGrpSpPr>
          <p:nvPr/>
        </p:nvGrpSpPr>
        <p:grpSpPr bwMode="auto">
          <a:xfrm>
            <a:off x="354031" y="1140357"/>
            <a:ext cx="2447925" cy="960437"/>
            <a:chOff x="246" y="1490"/>
            <a:chExt cx="1542" cy="726"/>
          </a:xfrm>
        </p:grpSpPr>
        <p:sp>
          <p:nvSpPr>
            <p:cNvPr id="23624" name="AutoShape 16"/>
            <p:cNvSpPr>
              <a:spLocks noChangeArrowheads="1"/>
            </p:cNvSpPr>
            <p:nvPr/>
          </p:nvSpPr>
          <p:spPr bwMode="gray">
            <a:xfrm>
              <a:off x="246" y="1490"/>
              <a:ext cx="1542" cy="726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25" name="Text Box 19"/>
            <p:cNvSpPr txBox="1">
              <a:spLocks noChangeArrowheads="1"/>
            </p:cNvSpPr>
            <p:nvPr/>
          </p:nvSpPr>
          <p:spPr bwMode="gray">
            <a:xfrm>
              <a:off x="489" y="1730"/>
              <a:ext cx="1183" cy="4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Заклади</a:t>
              </a:r>
            </a:p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дошкільної освіти</a:t>
              </a:r>
              <a:endPara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556" name="Text Box 20"/>
          <p:cNvSpPr txBox="1">
            <a:spLocks noChangeArrowheads="1"/>
          </p:cNvSpPr>
          <p:nvPr/>
        </p:nvSpPr>
        <p:spPr bwMode="gray">
          <a:xfrm>
            <a:off x="4218537" y="2995096"/>
            <a:ext cx="1018118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b="1">
                <a:solidFill>
                  <a:schemeClr val="bg1"/>
                </a:solidFill>
                <a:latin typeface="Book Antiqua" pitchFamily="18" charset="0"/>
              </a:rPr>
              <a:t>ПНЗ - 7</a:t>
            </a:r>
            <a:endParaRPr lang="en-US" altLang="ru-RU" b="1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2117" name="AutoShape 21"/>
          <p:cNvSpPr>
            <a:spLocks noChangeArrowheads="1"/>
          </p:cNvSpPr>
          <p:nvPr/>
        </p:nvSpPr>
        <p:spPr bwMode="gray">
          <a:xfrm>
            <a:off x="354013" y="151406"/>
            <a:ext cx="8610476" cy="594024"/>
          </a:xfrm>
          <a:prstGeom prst="can">
            <a:avLst>
              <a:gd name="adj" fmla="val 27866"/>
            </a:avLst>
          </a:pr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sp>
        <p:nvSpPr>
          <p:cNvPr id="23558" name="Text Box 22"/>
          <p:cNvSpPr txBox="1">
            <a:spLocks noChangeArrowheads="1"/>
          </p:cNvSpPr>
          <p:nvPr/>
        </p:nvSpPr>
        <p:spPr bwMode="gray">
          <a:xfrm>
            <a:off x="79150" y="193210"/>
            <a:ext cx="9065923" cy="5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sz="1600" b="1" dirty="0" smtClean="0">
                <a:solidFill>
                  <a:srgbClr val="FFFF66"/>
                </a:solidFill>
              </a:rPr>
              <a:t>Мережа закладів </a:t>
            </a:r>
            <a:r>
              <a:rPr lang="uk-UA" sz="1600" b="1" dirty="0" smtClean="0">
                <a:solidFill>
                  <a:srgbClr val="FFFF00"/>
                </a:solidFill>
              </a:rPr>
              <a:t>та установ освіти </a:t>
            </a:r>
            <a:r>
              <a:rPr lang="uk-UA" sz="1600" b="1" dirty="0" err="1" smtClean="0">
                <a:solidFill>
                  <a:srgbClr val="FFFF00"/>
                </a:solidFill>
              </a:rPr>
              <a:t>Ю</a:t>
            </a:r>
            <a:r>
              <a:rPr lang="uk-UA" altLang="ru-RU" sz="1600" b="1" dirty="0" err="1" smtClean="0">
                <a:solidFill>
                  <a:srgbClr val="FFFF00"/>
                </a:solidFill>
                <a:latin typeface="Book Antiqua" pitchFamily="18" charset="0"/>
              </a:rPr>
              <a:t>жненської</a:t>
            </a:r>
            <a:r>
              <a:rPr lang="uk-UA" altLang="ru-RU" sz="1600" b="1" dirty="0" smtClean="0">
                <a:solidFill>
                  <a:srgbClr val="FFFF00"/>
                </a:solidFill>
                <a:latin typeface="Book Antiqua" pitchFamily="18" charset="0"/>
              </a:rPr>
              <a:t> міської територіальної громади</a:t>
            </a:r>
          </a:p>
          <a:p>
            <a:pPr algn="ctr"/>
            <a:r>
              <a:rPr lang="uk-UA" altLang="ru-RU" sz="1600" b="1" dirty="0" smtClean="0">
                <a:solidFill>
                  <a:srgbClr val="FFFF00"/>
                </a:solidFill>
                <a:latin typeface="Book Antiqua" pitchFamily="18" charset="0"/>
              </a:rPr>
              <a:t>2022/2023 навчальний рік</a:t>
            </a:r>
            <a:endParaRPr lang="en-US" altLang="ru-RU" sz="16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32119" name="AutoShape 23"/>
          <p:cNvSpPr>
            <a:spLocks noChangeArrowheads="1"/>
          </p:cNvSpPr>
          <p:nvPr/>
        </p:nvSpPr>
        <p:spPr bwMode="gray">
          <a:xfrm>
            <a:off x="4071939" y="1563690"/>
            <a:ext cx="1422400" cy="415396"/>
          </a:xfrm>
          <a:prstGeom prst="downArrow">
            <a:avLst>
              <a:gd name="adj1" fmla="val 67093"/>
              <a:gd name="adj2" fmla="val 64051"/>
            </a:avLst>
          </a:prstGeom>
          <a:gradFill rotWithShape="1">
            <a:gsLst>
              <a:gs pos="0">
                <a:schemeClr val="bg2">
                  <a:gamma/>
                  <a:tint val="63529"/>
                  <a:invGamma/>
                  <a:alpha val="12000"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grpSp>
        <p:nvGrpSpPr>
          <p:cNvPr id="23560" name="Group 45"/>
          <p:cNvGrpSpPr>
            <a:grpSpLocks/>
          </p:cNvGrpSpPr>
          <p:nvPr/>
        </p:nvGrpSpPr>
        <p:grpSpPr bwMode="auto">
          <a:xfrm rot="-5400000">
            <a:off x="-200191" y="2957878"/>
            <a:ext cx="1260739" cy="420512"/>
            <a:chOff x="3787" y="3521"/>
            <a:chExt cx="953" cy="499"/>
          </a:xfrm>
        </p:grpSpPr>
        <p:sp>
          <p:nvSpPr>
            <p:cNvPr id="23622" name="AutoShape 27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23" name="Text Box 28"/>
            <p:cNvSpPr txBox="1">
              <a:spLocks noChangeArrowheads="1"/>
            </p:cNvSpPr>
            <p:nvPr/>
          </p:nvSpPr>
          <p:spPr bwMode="gray">
            <a:xfrm>
              <a:off x="3890" y="3595"/>
              <a:ext cx="713" cy="40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 </a:t>
              </a:r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№1</a:t>
              </a:r>
              <a:endPara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564" name="Group 36"/>
          <p:cNvGrpSpPr>
            <a:grpSpLocks/>
          </p:cNvGrpSpPr>
          <p:nvPr/>
        </p:nvGrpSpPr>
        <p:grpSpPr bwMode="auto">
          <a:xfrm>
            <a:off x="3554947" y="1104582"/>
            <a:ext cx="2447926" cy="960438"/>
            <a:chOff x="295" y="1480"/>
            <a:chExt cx="1542" cy="726"/>
          </a:xfrm>
        </p:grpSpPr>
        <p:sp>
          <p:nvSpPr>
            <p:cNvPr id="132133" name="AutoShape 37"/>
            <p:cNvSpPr>
              <a:spLocks noChangeArrowheads="1"/>
            </p:cNvSpPr>
            <p:nvPr/>
          </p:nvSpPr>
          <p:spPr bwMode="gray">
            <a:xfrm>
              <a:off x="295" y="1480"/>
              <a:ext cx="1542" cy="726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619" name="Text Box 38"/>
            <p:cNvSpPr txBox="1">
              <a:spLocks noChangeArrowheads="1"/>
            </p:cNvSpPr>
            <p:nvPr/>
          </p:nvSpPr>
          <p:spPr bwMode="gray">
            <a:xfrm>
              <a:off x="528" y="1721"/>
              <a:ext cx="122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Заклади загальної </a:t>
              </a:r>
            </a:p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середньої освіти</a:t>
              </a:r>
              <a:endPara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565" name="Group 42"/>
          <p:cNvGrpSpPr>
            <a:grpSpLocks/>
          </p:cNvGrpSpPr>
          <p:nvPr/>
        </p:nvGrpSpPr>
        <p:grpSpPr bwMode="auto">
          <a:xfrm>
            <a:off x="6481477" y="1127130"/>
            <a:ext cx="1379188" cy="967053"/>
            <a:chOff x="295" y="1480"/>
            <a:chExt cx="1608" cy="731"/>
          </a:xfrm>
        </p:grpSpPr>
        <p:sp>
          <p:nvSpPr>
            <p:cNvPr id="23616" name="AutoShape 43"/>
            <p:cNvSpPr>
              <a:spLocks noChangeArrowheads="1"/>
            </p:cNvSpPr>
            <p:nvPr/>
          </p:nvSpPr>
          <p:spPr bwMode="gray">
            <a:xfrm>
              <a:off x="295" y="1480"/>
              <a:ext cx="1542" cy="726"/>
            </a:xfrm>
            <a:prstGeom prst="can">
              <a:avLst>
                <a:gd name="adj" fmla="val 25000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7" name="Text Box 44"/>
            <p:cNvSpPr txBox="1">
              <a:spLocks noChangeArrowheads="1"/>
            </p:cNvSpPr>
            <p:nvPr/>
          </p:nvSpPr>
          <p:spPr bwMode="gray">
            <a:xfrm>
              <a:off x="351" y="1653"/>
              <a:ext cx="1552" cy="5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Заклади</a:t>
              </a:r>
            </a:p>
            <a:p>
              <a:pPr algn="ctr"/>
              <a:r>
                <a:rPr lang="uk-UA" alt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позашкільної </a:t>
              </a:r>
            </a:p>
            <a:p>
              <a:pPr algn="ctr"/>
              <a:r>
                <a:rPr lang="uk-UA" alt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освіти</a:t>
              </a:r>
              <a:endPara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566" name="Group 46"/>
          <p:cNvGrpSpPr>
            <a:grpSpLocks/>
          </p:cNvGrpSpPr>
          <p:nvPr/>
        </p:nvGrpSpPr>
        <p:grpSpPr bwMode="auto">
          <a:xfrm rot="-5400000">
            <a:off x="682579" y="2966908"/>
            <a:ext cx="1260739" cy="477979"/>
            <a:chOff x="3836" y="3521"/>
            <a:chExt cx="953" cy="501"/>
          </a:xfrm>
        </p:grpSpPr>
        <p:sp>
          <p:nvSpPr>
            <p:cNvPr id="23614" name="AutoShape 47"/>
            <p:cNvSpPr>
              <a:spLocks noChangeArrowheads="1"/>
            </p:cNvSpPr>
            <p:nvPr/>
          </p:nvSpPr>
          <p:spPr bwMode="gray">
            <a:xfrm>
              <a:off x="3836" y="3521"/>
              <a:ext cx="953" cy="465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5" name="Text Box 48"/>
            <p:cNvSpPr txBox="1">
              <a:spLocks noChangeArrowheads="1"/>
            </p:cNvSpPr>
            <p:nvPr/>
          </p:nvSpPr>
          <p:spPr bwMode="gray">
            <a:xfrm>
              <a:off x="3934" y="3667"/>
              <a:ext cx="713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 </a:t>
              </a:r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№3</a:t>
              </a:r>
              <a:endPara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567" name="Group 49"/>
          <p:cNvGrpSpPr>
            <a:grpSpLocks/>
          </p:cNvGrpSpPr>
          <p:nvPr/>
        </p:nvGrpSpPr>
        <p:grpSpPr bwMode="auto">
          <a:xfrm rot="-5400000">
            <a:off x="1128570" y="2980040"/>
            <a:ext cx="1260739" cy="482699"/>
            <a:chOff x="3787" y="3521"/>
            <a:chExt cx="953" cy="499"/>
          </a:xfrm>
        </p:grpSpPr>
        <p:sp>
          <p:nvSpPr>
            <p:cNvPr id="23612" name="AutoShape 50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3" name="Text Box 51"/>
            <p:cNvSpPr txBox="1">
              <a:spLocks noChangeArrowheads="1"/>
            </p:cNvSpPr>
            <p:nvPr/>
          </p:nvSpPr>
          <p:spPr bwMode="gray">
            <a:xfrm>
              <a:off x="3906" y="3670"/>
              <a:ext cx="713" cy="3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 </a:t>
              </a:r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№4</a:t>
              </a:r>
              <a:endPara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568" name="Group 52"/>
          <p:cNvGrpSpPr>
            <a:grpSpLocks/>
          </p:cNvGrpSpPr>
          <p:nvPr/>
        </p:nvGrpSpPr>
        <p:grpSpPr bwMode="auto">
          <a:xfrm rot="-5400000">
            <a:off x="1603697" y="2985065"/>
            <a:ext cx="1260739" cy="441652"/>
            <a:chOff x="3787" y="3521"/>
            <a:chExt cx="953" cy="526"/>
          </a:xfrm>
        </p:grpSpPr>
        <p:sp>
          <p:nvSpPr>
            <p:cNvPr id="23610" name="AutoShape 53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1" name="Text Box 54"/>
            <p:cNvSpPr txBox="1">
              <a:spLocks noChangeArrowheads="1"/>
            </p:cNvSpPr>
            <p:nvPr/>
          </p:nvSpPr>
          <p:spPr bwMode="gray">
            <a:xfrm>
              <a:off x="3907" y="3644"/>
              <a:ext cx="713" cy="40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 </a:t>
              </a:r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№5</a:t>
              </a:r>
              <a:endPara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571" name="Line 59"/>
          <p:cNvSpPr>
            <a:spLocks noChangeShapeType="1"/>
          </p:cNvSpPr>
          <p:nvPr/>
        </p:nvSpPr>
        <p:spPr bwMode="auto">
          <a:xfrm>
            <a:off x="2767506" y="2074125"/>
            <a:ext cx="155657" cy="1110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23572" name="Line 61"/>
          <p:cNvSpPr>
            <a:spLocks noChangeShapeType="1"/>
          </p:cNvSpPr>
          <p:nvPr/>
        </p:nvSpPr>
        <p:spPr bwMode="auto">
          <a:xfrm flipH="1">
            <a:off x="385468" y="2077644"/>
            <a:ext cx="132421" cy="136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grpSp>
        <p:nvGrpSpPr>
          <p:cNvPr id="23573" name="Group 62"/>
          <p:cNvGrpSpPr>
            <a:grpSpLocks/>
          </p:cNvGrpSpPr>
          <p:nvPr/>
        </p:nvGrpSpPr>
        <p:grpSpPr bwMode="auto">
          <a:xfrm rot="-5400000">
            <a:off x="3005484" y="3046656"/>
            <a:ext cx="1260739" cy="403088"/>
            <a:chOff x="3787" y="3521"/>
            <a:chExt cx="953" cy="499"/>
          </a:xfrm>
        </p:grpSpPr>
        <p:sp>
          <p:nvSpPr>
            <p:cNvPr id="132159" name="AutoShape 63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609" name="Text Box 64"/>
            <p:cNvSpPr txBox="1">
              <a:spLocks noChangeArrowheads="1"/>
            </p:cNvSpPr>
            <p:nvPr/>
          </p:nvSpPr>
          <p:spPr bwMode="gray">
            <a:xfrm>
              <a:off x="3877" y="3580"/>
              <a:ext cx="735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№1</a:t>
              </a:r>
              <a:endPara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2162" name="AutoShape 66"/>
          <p:cNvSpPr>
            <a:spLocks noChangeArrowheads="1"/>
          </p:cNvSpPr>
          <p:nvPr/>
        </p:nvSpPr>
        <p:spPr bwMode="gray">
          <a:xfrm rot="-5400000">
            <a:off x="3441574" y="3041289"/>
            <a:ext cx="1260739" cy="397821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sp>
        <p:nvSpPr>
          <p:cNvPr id="23575" name="Text Box 67"/>
          <p:cNvSpPr txBox="1">
            <a:spLocks noChangeArrowheads="1"/>
          </p:cNvSpPr>
          <p:nvPr/>
        </p:nvSpPr>
        <p:spPr bwMode="gray">
          <a:xfrm rot="-5400000">
            <a:off x="3614613" y="3077555"/>
            <a:ext cx="1016516" cy="3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 № 2</a:t>
            </a: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165" name="AutoShape 69"/>
          <p:cNvSpPr>
            <a:spLocks noChangeArrowheads="1"/>
          </p:cNvSpPr>
          <p:nvPr/>
        </p:nvSpPr>
        <p:spPr bwMode="gray">
          <a:xfrm rot="-5400000">
            <a:off x="3880995" y="3016232"/>
            <a:ext cx="1260739" cy="43836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sp>
        <p:nvSpPr>
          <p:cNvPr id="23577" name="Text Box 70"/>
          <p:cNvSpPr txBox="1">
            <a:spLocks noChangeArrowheads="1"/>
          </p:cNvSpPr>
          <p:nvPr/>
        </p:nvSpPr>
        <p:spPr bwMode="gray">
          <a:xfrm rot="-5400000">
            <a:off x="4188754" y="3097651"/>
            <a:ext cx="739197" cy="3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АШГ</a:t>
            </a:r>
            <a:r>
              <a:rPr lang="uk-UA" altLang="ru-RU" sz="1600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endParaRPr lang="en-US" altLang="ru-RU" sz="1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23580" name="Line 76"/>
          <p:cNvSpPr>
            <a:spLocks noChangeShapeType="1"/>
          </p:cNvSpPr>
          <p:nvPr/>
        </p:nvSpPr>
        <p:spPr bwMode="auto">
          <a:xfrm>
            <a:off x="5806882" y="2052947"/>
            <a:ext cx="144462" cy="1057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23581" name="Line 77"/>
          <p:cNvSpPr>
            <a:spLocks noChangeShapeType="1"/>
          </p:cNvSpPr>
          <p:nvPr/>
        </p:nvSpPr>
        <p:spPr bwMode="auto">
          <a:xfrm flipH="1">
            <a:off x="3673118" y="2100452"/>
            <a:ext cx="164274" cy="8863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grpSp>
        <p:nvGrpSpPr>
          <p:cNvPr id="23582" name="Group 79"/>
          <p:cNvGrpSpPr>
            <a:grpSpLocks/>
          </p:cNvGrpSpPr>
          <p:nvPr/>
        </p:nvGrpSpPr>
        <p:grpSpPr bwMode="auto">
          <a:xfrm>
            <a:off x="4779704" y="2601051"/>
            <a:ext cx="647700" cy="1260739"/>
            <a:chOff x="3068" y="2341"/>
            <a:chExt cx="408" cy="953"/>
          </a:xfrm>
        </p:grpSpPr>
        <p:sp>
          <p:nvSpPr>
            <p:cNvPr id="132176" name="AutoShape 80"/>
            <p:cNvSpPr>
              <a:spLocks noChangeArrowheads="1"/>
            </p:cNvSpPr>
            <p:nvPr/>
          </p:nvSpPr>
          <p:spPr bwMode="gray">
            <a:xfrm rot="-5400000">
              <a:off x="2795" y="2614"/>
              <a:ext cx="953" cy="40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607" name="Text Box 81"/>
            <p:cNvSpPr txBox="1">
              <a:spLocks noChangeArrowheads="1"/>
            </p:cNvSpPr>
            <p:nvPr/>
          </p:nvSpPr>
          <p:spPr bwMode="gray">
            <a:xfrm rot="16200000">
              <a:off x="2893" y="2665"/>
              <a:ext cx="81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ім.</a:t>
              </a:r>
              <a:endParaRPr lang="uk-UA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В.Чорновола</a:t>
              </a:r>
              <a:endParaRPr lang="en-US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583" name="AutoShape 83"/>
          <p:cNvSpPr>
            <a:spLocks noChangeArrowheads="1"/>
          </p:cNvSpPr>
          <p:nvPr/>
        </p:nvSpPr>
        <p:spPr bwMode="gray">
          <a:xfrm rot="-5400000">
            <a:off x="6128107" y="2915896"/>
            <a:ext cx="1260739" cy="647700"/>
          </a:xfrm>
          <a:prstGeom prst="can">
            <a:avLst>
              <a:gd name="adj" fmla="val 25000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6" tIns="45692" rIns="91386" bIns="45692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84" name="Text Box 84"/>
          <p:cNvSpPr txBox="1">
            <a:spLocks noChangeArrowheads="1"/>
          </p:cNvSpPr>
          <p:nvPr/>
        </p:nvSpPr>
        <p:spPr bwMode="gray">
          <a:xfrm rot="-5400000">
            <a:off x="6419111" y="2978613"/>
            <a:ext cx="803252" cy="52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ПТДЮ </a:t>
            </a:r>
          </a:p>
          <a:p>
            <a:pPr algn="ctr"/>
            <a:r>
              <a:rPr lang="uk-UA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«Мрія»</a:t>
            </a: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87" name="Group 88"/>
          <p:cNvGrpSpPr>
            <a:grpSpLocks/>
          </p:cNvGrpSpPr>
          <p:nvPr/>
        </p:nvGrpSpPr>
        <p:grpSpPr bwMode="auto">
          <a:xfrm>
            <a:off x="7186770" y="2594867"/>
            <a:ext cx="601123" cy="1342759"/>
            <a:chOff x="3067" y="2325"/>
            <a:chExt cx="537" cy="1015"/>
          </a:xfrm>
        </p:grpSpPr>
        <p:sp>
          <p:nvSpPr>
            <p:cNvPr id="23604" name="AutoShape 89"/>
            <p:cNvSpPr>
              <a:spLocks noChangeArrowheads="1"/>
            </p:cNvSpPr>
            <p:nvPr/>
          </p:nvSpPr>
          <p:spPr bwMode="gray">
            <a:xfrm rot="16200000">
              <a:off x="2859" y="2550"/>
              <a:ext cx="953" cy="537"/>
            </a:xfrm>
            <a:prstGeom prst="can">
              <a:avLst>
                <a:gd name="adj" fmla="val 25000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05" name="Text Box 90"/>
            <p:cNvSpPr txBox="1">
              <a:spLocks noChangeArrowheads="1"/>
            </p:cNvSpPr>
            <p:nvPr/>
          </p:nvSpPr>
          <p:spPr bwMode="gray">
            <a:xfrm rot="16200000">
              <a:off x="2878" y="2627"/>
              <a:ext cx="1015" cy="4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КЮТ</a:t>
              </a:r>
            </a:p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uk-UA" altLang="ru-RU" sz="1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Чорноморец</a:t>
              </a:r>
              <a:r>
                <a:rPr lang="uk-UA" altLang="ru-RU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en-US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588" name="Line 91"/>
          <p:cNvSpPr>
            <a:spLocks noChangeShapeType="1"/>
          </p:cNvSpPr>
          <p:nvPr/>
        </p:nvSpPr>
        <p:spPr bwMode="auto">
          <a:xfrm>
            <a:off x="6711627" y="2079690"/>
            <a:ext cx="0" cy="1157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23590" name="Line 93"/>
          <p:cNvSpPr>
            <a:spLocks noChangeShapeType="1"/>
          </p:cNvSpPr>
          <p:nvPr/>
        </p:nvSpPr>
        <p:spPr bwMode="auto">
          <a:xfrm>
            <a:off x="7332977" y="2054133"/>
            <a:ext cx="0" cy="141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132190" name="AutoShape 94"/>
          <p:cNvSpPr>
            <a:spLocks noChangeArrowheads="1"/>
          </p:cNvSpPr>
          <p:nvPr/>
        </p:nvSpPr>
        <p:spPr bwMode="gray">
          <a:xfrm>
            <a:off x="1290366" y="722600"/>
            <a:ext cx="772072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sp>
        <p:nvSpPr>
          <p:cNvPr id="74" name="AutoShape 94"/>
          <p:cNvSpPr>
            <a:spLocks noChangeArrowheads="1"/>
          </p:cNvSpPr>
          <p:nvPr/>
        </p:nvSpPr>
        <p:spPr bwMode="gray">
          <a:xfrm>
            <a:off x="4361176" y="736125"/>
            <a:ext cx="790002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sp>
        <p:nvSpPr>
          <p:cNvPr id="75" name="AutoShape 94"/>
          <p:cNvSpPr>
            <a:spLocks noChangeArrowheads="1"/>
          </p:cNvSpPr>
          <p:nvPr/>
        </p:nvSpPr>
        <p:spPr bwMode="gray">
          <a:xfrm>
            <a:off x="6722160" y="703605"/>
            <a:ext cx="720318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sp>
        <p:nvSpPr>
          <p:cNvPr id="77" name="Line 58"/>
          <p:cNvSpPr>
            <a:spLocks noChangeShapeType="1"/>
          </p:cNvSpPr>
          <p:nvPr/>
        </p:nvSpPr>
        <p:spPr bwMode="auto">
          <a:xfrm>
            <a:off x="2153464" y="2141460"/>
            <a:ext cx="0" cy="768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grpSp>
        <p:nvGrpSpPr>
          <p:cNvPr id="78" name="Group 46"/>
          <p:cNvGrpSpPr>
            <a:grpSpLocks/>
          </p:cNvGrpSpPr>
          <p:nvPr/>
        </p:nvGrpSpPr>
        <p:grpSpPr bwMode="auto">
          <a:xfrm rot="-5400000">
            <a:off x="220980" y="3018162"/>
            <a:ext cx="1260739" cy="388695"/>
            <a:chOff x="3775" y="3521"/>
            <a:chExt cx="953" cy="499"/>
          </a:xfrm>
        </p:grpSpPr>
        <p:sp>
          <p:nvSpPr>
            <p:cNvPr id="79" name="AutoShape 47"/>
            <p:cNvSpPr>
              <a:spLocks noChangeArrowheads="1"/>
            </p:cNvSpPr>
            <p:nvPr/>
          </p:nvSpPr>
          <p:spPr bwMode="gray">
            <a:xfrm>
              <a:off x="3775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0" name="Text Box 48"/>
            <p:cNvSpPr txBox="1">
              <a:spLocks noChangeArrowheads="1"/>
            </p:cNvSpPr>
            <p:nvPr/>
          </p:nvSpPr>
          <p:spPr bwMode="gray">
            <a:xfrm>
              <a:off x="3912" y="3533"/>
              <a:ext cx="713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 </a:t>
              </a:r>
              <a:r>
                <a:rPr lang="uk-UA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№2</a:t>
              </a:r>
              <a:endPara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42"/>
          <p:cNvGrpSpPr>
            <a:grpSpLocks/>
          </p:cNvGrpSpPr>
          <p:nvPr/>
        </p:nvGrpSpPr>
        <p:grpSpPr bwMode="auto">
          <a:xfrm>
            <a:off x="7804010" y="1120642"/>
            <a:ext cx="1312414" cy="1020091"/>
            <a:chOff x="187" y="1480"/>
            <a:chExt cx="1757" cy="1374"/>
          </a:xfrm>
          <a:solidFill>
            <a:schemeClr val="accent1">
              <a:lumMod val="75000"/>
            </a:schemeClr>
          </a:solidFill>
        </p:grpSpPr>
        <p:sp>
          <p:nvSpPr>
            <p:cNvPr id="82" name="AutoShape 43"/>
            <p:cNvSpPr>
              <a:spLocks noChangeArrowheads="1"/>
            </p:cNvSpPr>
            <p:nvPr/>
          </p:nvSpPr>
          <p:spPr bwMode="gray">
            <a:xfrm>
              <a:off x="295" y="1480"/>
              <a:ext cx="1542" cy="1364"/>
            </a:xfrm>
            <a:prstGeom prst="can">
              <a:avLst>
                <a:gd name="adj" fmla="val 25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3" name="Text Box 44"/>
            <p:cNvSpPr txBox="1">
              <a:spLocks noChangeArrowheads="1"/>
            </p:cNvSpPr>
            <p:nvPr/>
          </p:nvSpPr>
          <p:spPr bwMode="gray">
            <a:xfrm>
              <a:off x="187" y="1859"/>
              <a:ext cx="1757" cy="99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Комунальні установи    </a:t>
              </a:r>
              <a:endParaRPr lang="uk-UA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AutoShape 94"/>
          <p:cNvSpPr>
            <a:spLocks noChangeArrowheads="1"/>
          </p:cNvSpPr>
          <p:nvPr/>
        </p:nvSpPr>
        <p:spPr bwMode="gray">
          <a:xfrm>
            <a:off x="8068407" y="703605"/>
            <a:ext cx="720318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endParaRPr lang="ru-RU"/>
          </a:p>
        </p:txBody>
      </p:sp>
      <p:sp>
        <p:nvSpPr>
          <p:cNvPr id="85" name="Text Box 19"/>
          <p:cNvSpPr txBox="1">
            <a:spLocks noChangeArrowheads="1"/>
          </p:cNvSpPr>
          <p:nvPr/>
        </p:nvSpPr>
        <p:spPr bwMode="gray">
          <a:xfrm>
            <a:off x="1154102" y="1099205"/>
            <a:ext cx="1016515" cy="3384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 smtClean="0">
                <a:solidFill>
                  <a:srgbClr val="FFFF00"/>
                </a:solidFill>
                <a:latin typeface="Book Antiqua" pitchFamily="18" charset="0"/>
              </a:rPr>
              <a:t>995 </a:t>
            </a:r>
            <a:r>
              <a:rPr lang="uk-UA" alt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en-US" alt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19"/>
          <p:cNvSpPr txBox="1">
            <a:spLocks noChangeArrowheads="1"/>
          </p:cNvSpPr>
          <p:nvPr/>
        </p:nvSpPr>
        <p:spPr bwMode="gray">
          <a:xfrm>
            <a:off x="4258633" y="1063522"/>
            <a:ext cx="1040560" cy="3384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 smtClean="0">
                <a:solidFill>
                  <a:srgbClr val="FFFF00"/>
                </a:solidFill>
                <a:latin typeface="Book Antiqua" pitchFamily="18" charset="0"/>
              </a:rPr>
              <a:t>3854 </a:t>
            </a:r>
            <a:r>
              <a:rPr lang="uk-UA" alt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endParaRPr lang="en-US" alt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 Box 19"/>
          <p:cNvSpPr txBox="1">
            <a:spLocks noChangeArrowheads="1"/>
          </p:cNvSpPr>
          <p:nvPr/>
        </p:nvSpPr>
        <p:spPr bwMode="gray">
          <a:xfrm>
            <a:off x="6575749" y="1063522"/>
            <a:ext cx="1102093" cy="3384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765 </a:t>
            </a:r>
            <a:r>
              <a:rPr lang="uk-UA" alt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en-US" alt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 Box 19"/>
          <p:cNvSpPr txBox="1">
            <a:spLocks noChangeArrowheads="1"/>
          </p:cNvSpPr>
          <p:nvPr/>
        </p:nvSpPr>
        <p:spPr bwMode="gray">
          <a:xfrm>
            <a:off x="3297206" y="3983622"/>
            <a:ext cx="3195168" cy="1738881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 </a:t>
            </a:r>
            <a:r>
              <a:rPr lang="uk-UA" altLang="ru-RU" sz="1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педагогів, із них мають</a:t>
            </a:r>
            <a:r>
              <a:rPr lang="uk-UA" altLang="ru-RU" sz="1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вищу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                        -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44,1%)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категорію                                 - 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28,1%)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категорію                                 -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10,2%) 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 «спеціаліст»             -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5,1%)</a:t>
            </a:r>
          </a:p>
          <a:p>
            <a:pPr algn="just"/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                                    -    37 (12,5%)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 «Вчитель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методист» -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14,8%) 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звання«Старший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вчитель»      -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17,4%) 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 Box 19"/>
          <p:cNvSpPr txBox="1">
            <a:spLocks noChangeArrowheads="1"/>
          </p:cNvSpPr>
          <p:nvPr/>
        </p:nvSpPr>
        <p:spPr bwMode="gray">
          <a:xfrm>
            <a:off x="262605" y="2221769"/>
            <a:ext cx="418984" cy="24616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281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1" name="Text Box 19"/>
          <p:cNvSpPr txBox="1">
            <a:spLocks noChangeArrowheads="1"/>
          </p:cNvSpPr>
          <p:nvPr/>
        </p:nvSpPr>
        <p:spPr bwMode="gray">
          <a:xfrm>
            <a:off x="728696" y="2213324"/>
            <a:ext cx="317001" cy="24616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83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2" name="Text Box 19"/>
          <p:cNvSpPr txBox="1">
            <a:spLocks noChangeArrowheads="1"/>
          </p:cNvSpPr>
          <p:nvPr/>
        </p:nvSpPr>
        <p:spPr bwMode="gray">
          <a:xfrm>
            <a:off x="1080874" y="2213959"/>
            <a:ext cx="418984" cy="24616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198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3" name="Text Box 19"/>
          <p:cNvSpPr txBox="1">
            <a:spLocks noChangeArrowheads="1"/>
          </p:cNvSpPr>
          <p:nvPr/>
        </p:nvSpPr>
        <p:spPr bwMode="gray">
          <a:xfrm>
            <a:off x="2019441" y="2218349"/>
            <a:ext cx="418984" cy="24616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245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4" name="Text Box 19"/>
          <p:cNvSpPr txBox="1">
            <a:spLocks noChangeArrowheads="1"/>
          </p:cNvSpPr>
          <p:nvPr/>
        </p:nvSpPr>
        <p:spPr bwMode="gray">
          <a:xfrm>
            <a:off x="1524329" y="2225479"/>
            <a:ext cx="418984" cy="24616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99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5" name="Text Box 19"/>
          <p:cNvSpPr txBox="1">
            <a:spLocks noChangeArrowheads="1"/>
          </p:cNvSpPr>
          <p:nvPr/>
        </p:nvSpPr>
        <p:spPr bwMode="gray">
          <a:xfrm>
            <a:off x="3363118" y="2195449"/>
            <a:ext cx="460301" cy="246165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1082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6" name="Line 57"/>
          <p:cNvSpPr>
            <a:spLocks noChangeShapeType="1"/>
          </p:cNvSpPr>
          <p:nvPr/>
        </p:nvSpPr>
        <p:spPr bwMode="auto">
          <a:xfrm>
            <a:off x="4457209" y="2137569"/>
            <a:ext cx="0" cy="557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97" name="Line 57"/>
          <p:cNvSpPr>
            <a:spLocks noChangeShapeType="1"/>
          </p:cNvSpPr>
          <p:nvPr/>
        </p:nvSpPr>
        <p:spPr bwMode="auto">
          <a:xfrm>
            <a:off x="5103554" y="2133309"/>
            <a:ext cx="0" cy="557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98" name="Text Box 19"/>
          <p:cNvSpPr txBox="1">
            <a:spLocks noChangeArrowheads="1"/>
          </p:cNvSpPr>
          <p:nvPr/>
        </p:nvSpPr>
        <p:spPr bwMode="gray">
          <a:xfrm>
            <a:off x="3873039" y="2202819"/>
            <a:ext cx="460301" cy="246165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778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9" name="Text Box 19"/>
          <p:cNvSpPr txBox="1">
            <a:spLocks noChangeArrowheads="1"/>
          </p:cNvSpPr>
          <p:nvPr/>
        </p:nvSpPr>
        <p:spPr bwMode="gray">
          <a:xfrm>
            <a:off x="4872621" y="2202819"/>
            <a:ext cx="460301" cy="246165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692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0" name="Text Box 19"/>
          <p:cNvSpPr txBox="1">
            <a:spLocks noChangeArrowheads="1"/>
          </p:cNvSpPr>
          <p:nvPr/>
        </p:nvSpPr>
        <p:spPr bwMode="gray">
          <a:xfrm>
            <a:off x="4368192" y="2193364"/>
            <a:ext cx="460301" cy="246165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1051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1" name="Text Box 19"/>
          <p:cNvSpPr txBox="1">
            <a:spLocks noChangeArrowheads="1"/>
          </p:cNvSpPr>
          <p:nvPr/>
        </p:nvSpPr>
        <p:spPr bwMode="gray">
          <a:xfrm>
            <a:off x="6481489" y="2179904"/>
            <a:ext cx="460301" cy="246165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435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3" name="Text Box 19"/>
          <p:cNvSpPr txBox="1">
            <a:spLocks noChangeArrowheads="1"/>
          </p:cNvSpPr>
          <p:nvPr/>
        </p:nvSpPr>
        <p:spPr bwMode="gray">
          <a:xfrm>
            <a:off x="7312348" y="2189104"/>
            <a:ext cx="460301" cy="246165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330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4" name="Text Box 19"/>
          <p:cNvSpPr txBox="1">
            <a:spLocks noChangeArrowheads="1"/>
          </p:cNvSpPr>
          <p:nvPr/>
        </p:nvSpPr>
        <p:spPr bwMode="gray">
          <a:xfrm>
            <a:off x="71341" y="3971454"/>
            <a:ext cx="3170005" cy="1631159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 </a:t>
            </a:r>
            <a:r>
              <a:rPr lang="uk-UA" altLang="ru-RU" sz="1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педагогів, із них мають:</a:t>
            </a: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вищу категорію                        -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категорію                                 -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11,9%)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категорію                                -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</a:p>
          <a:p>
            <a:pPr algn="just"/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 «спеціаліст»           -  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19,7%)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звання«Вихователь</a:t>
            </a:r>
            <a:r>
              <a:rPr lang="uk-UA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методист»-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4,6%) </a:t>
            </a:r>
            <a:endParaRPr lang="uk-UA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звання«Старший</a:t>
            </a:r>
            <a:r>
              <a:rPr lang="uk-UA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вихователь» -  1   ( 0,7%) </a:t>
            </a:r>
          </a:p>
          <a:p>
            <a:pPr algn="just"/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 Box 19"/>
          <p:cNvSpPr txBox="1">
            <a:spLocks noChangeArrowheads="1"/>
          </p:cNvSpPr>
          <p:nvPr/>
        </p:nvSpPr>
        <p:spPr bwMode="gray">
          <a:xfrm>
            <a:off x="6529515" y="3981478"/>
            <a:ext cx="1397221" cy="1354160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25педагогів, </a:t>
            </a:r>
          </a:p>
          <a:p>
            <a:pPr algn="ctr"/>
            <a:r>
              <a:rPr lang="uk-UA" altLang="ru-RU" sz="1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altLang="ru-RU" sz="1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мають:</a:t>
            </a:r>
          </a:p>
          <a:p>
            <a:pPr algn="just"/>
            <a:r>
              <a:rPr lang="uk-UA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 </a:t>
            </a:r>
          </a:p>
          <a:p>
            <a:pPr algn="just"/>
            <a:r>
              <a:rPr lang="uk-UA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«Керівник гуртка </a:t>
            </a:r>
            <a:r>
              <a:rPr lang="uk-UA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uk-UA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методист» -</a:t>
            </a:r>
            <a:r>
              <a:rPr lang="uk-UA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uk-UA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 (</a:t>
            </a:r>
            <a:r>
              <a:rPr lang="uk-UA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11,8%) </a:t>
            </a:r>
            <a:endParaRPr lang="uk-UA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ru-RU" sz="1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6" name="Text Box 19"/>
          <p:cNvSpPr txBox="1">
            <a:spLocks noChangeArrowheads="1"/>
          </p:cNvSpPr>
          <p:nvPr/>
        </p:nvSpPr>
        <p:spPr bwMode="gray">
          <a:xfrm>
            <a:off x="7956388" y="3971448"/>
            <a:ext cx="1109547" cy="5231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uk-UA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</a:p>
          <a:p>
            <a:r>
              <a:rPr lang="uk-UA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endParaRPr lang="en-US" alt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7" name="AutoShape 53"/>
          <p:cNvSpPr>
            <a:spLocks noChangeArrowheads="1"/>
          </p:cNvSpPr>
          <p:nvPr/>
        </p:nvSpPr>
        <p:spPr bwMode="gray">
          <a:xfrm rot="16200000">
            <a:off x="2005464" y="3025925"/>
            <a:ext cx="1260739" cy="418982"/>
          </a:xfrm>
          <a:prstGeom prst="can">
            <a:avLst>
              <a:gd name="adj" fmla="val 25000"/>
            </a:avLst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109" name="Group 52"/>
          <p:cNvGrpSpPr>
            <a:grpSpLocks/>
          </p:cNvGrpSpPr>
          <p:nvPr/>
        </p:nvGrpSpPr>
        <p:grpSpPr bwMode="auto">
          <a:xfrm rot="-5400000">
            <a:off x="2434134" y="3025451"/>
            <a:ext cx="1260738" cy="418982"/>
            <a:chOff x="3787" y="3569"/>
            <a:chExt cx="953" cy="499"/>
          </a:xfrm>
        </p:grpSpPr>
        <p:sp>
          <p:nvSpPr>
            <p:cNvPr id="110" name="AutoShape 53"/>
            <p:cNvSpPr>
              <a:spLocks noChangeArrowheads="1"/>
            </p:cNvSpPr>
            <p:nvPr/>
          </p:nvSpPr>
          <p:spPr bwMode="gray">
            <a:xfrm>
              <a:off x="3787" y="3569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1" name="Text Box 54"/>
            <p:cNvSpPr txBox="1">
              <a:spLocks noChangeArrowheads="1"/>
            </p:cNvSpPr>
            <p:nvPr/>
          </p:nvSpPr>
          <p:spPr bwMode="gray">
            <a:xfrm>
              <a:off x="3804" y="3681"/>
              <a:ext cx="920" cy="330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 Перлинка</a:t>
              </a:r>
              <a:endParaRPr lang="en-US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54"/>
          <p:cNvSpPr txBox="1">
            <a:spLocks noChangeArrowheads="1"/>
          </p:cNvSpPr>
          <p:nvPr/>
        </p:nvSpPr>
        <p:spPr bwMode="gray">
          <a:xfrm rot="16200000">
            <a:off x="2094661" y="3079455"/>
            <a:ext cx="1164358" cy="276999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 Барвінок</a:t>
            </a:r>
            <a:endParaRPr lang="en-US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 Box 19"/>
          <p:cNvSpPr txBox="1">
            <a:spLocks noChangeArrowheads="1"/>
          </p:cNvSpPr>
          <p:nvPr/>
        </p:nvSpPr>
        <p:spPr bwMode="gray">
          <a:xfrm>
            <a:off x="2890026" y="2229894"/>
            <a:ext cx="317001" cy="24616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27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14" name="Text Box 19"/>
          <p:cNvSpPr txBox="1">
            <a:spLocks noChangeArrowheads="1"/>
          </p:cNvSpPr>
          <p:nvPr/>
        </p:nvSpPr>
        <p:spPr bwMode="gray">
          <a:xfrm>
            <a:off x="2498350" y="2225479"/>
            <a:ext cx="317001" cy="24616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62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15" name="Line 58"/>
          <p:cNvSpPr>
            <a:spLocks noChangeShapeType="1"/>
          </p:cNvSpPr>
          <p:nvPr/>
        </p:nvSpPr>
        <p:spPr bwMode="auto">
          <a:xfrm>
            <a:off x="1288459" y="2118561"/>
            <a:ext cx="0" cy="768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116" name="Line 58"/>
          <p:cNvSpPr>
            <a:spLocks noChangeShapeType="1"/>
          </p:cNvSpPr>
          <p:nvPr/>
        </p:nvSpPr>
        <p:spPr bwMode="auto">
          <a:xfrm>
            <a:off x="2656839" y="2139926"/>
            <a:ext cx="0" cy="768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117" name="Line 58"/>
          <p:cNvSpPr>
            <a:spLocks noChangeShapeType="1"/>
          </p:cNvSpPr>
          <p:nvPr/>
        </p:nvSpPr>
        <p:spPr bwMode="auto">
          <a:xfrm>
            <a:off x="1724656" y="2127015"/>
            <a:ext cx="0" cy="768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118" name="Line 58"/>
          <p:cNvSpPr>
            <a:spLocks noChangeShapeType="1"/>
          </p:cNvSpPr>
          <p:nvPr/>
        </p:nvSpPr>
        <p:spPr bwMode="auto">
          <a:xfrm>
            <a:off x="851337" y="2105840"/>
            <a:ext cx="0" cy="768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119" name="AutoShape 69"/>
          <p:cNvSpPr>
            <a:spLocks noChangeArrowheads="1"/>
          </p:cNvSpPr>
          <p:nvPr/>
        </p:nvSpPr>
        <p:spPr bwMode="gray">
          <a:xfrm rot="-5400000">
            <a:off x="5070579" y="3031288"/>
            <a:ext cx="1260739" cy="43836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r>
              <a:rPr lang="uk-UA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Сичавський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ЗЗСО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AutoShape 69"/>
          <p:cNvSpPr>
            <a:spLocks noChangeArrowheads="1"/>
          </p:cNvSpPr>
          <p:nvPr/>
        </p:nvSpPr>
        <p:spPr bwMode="gray">
          <a:xfrm rot="-5400000">
            <a:off x="5538227" y="3050155"/>
            <a:ext cx="1260739" cy="43836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386" tIns="45692" rIns="91386" bIns="45692" anchor="ctr"/>
          <a:lstStyle/>
          <a:p>
            <a:pPr>
              <a:defRPr/>
            </a:pPr>
            <a:r>
              <a:rPr lang="uk-UA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Новобілярська</a:t>
            </a: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uk-UA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гімназія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AutoShape 89"/>
          <p:cNvSpPr>
            <a:spLocks noChangeArrowheads="1"/>
          </p:cNvSpPr>
          <p:nvPr/>
        </p:nvSpPr>
        <p:spPr bwMode="gray">
          <a:xfrm rot="16200000">
            <a:off x="7472682" y="2918849"/>
            <a:ext cx="1260738" cy="551209"/>
          </a:xfrm>
          <a:prstGeom prst="can">
            <a:avLst>
              <a:gd name="adj" fmla="val 25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ІРЦ ЮМР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AutoShape 89"/>
          <p:cNvSpPr>
            <a:spLocks noChangeArrowheads="1"/>
          </p:cNvSpPr>
          <p:nvPr/>
        </p:nvSpPr>
        <p:spPr bwMode="gray">
          <a:xfrm rot="16200000">
            <a:off x="8064021" y="2930294"/>
            <a:ext cx="1260738" cy="551209"/>
          </a:xfrm>
          <a:prstGeom prst="can">
            <a:avLst>
              <a:gd name="adj" fmla="val 25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ЦПРПП ЮМР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 Box 19"/>
          <p:cNvSpPr txBox="1">
            <a:spLocks noChangeArrowheads="1"/>
          </p:cNvSpPr>
          <p:nvPr/>
        </p:nvSpPr>
        <p:spPr bwMode="gray">
          <a:xfrm>
            <a:off x="5360124" y="2208319"/>
            <a:ext cx="460301" cy="246165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165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22" name="Text Box 19"/>
          <p:cNvSpPr txBox="1">
            <a:spLocks noChangeArrowheads="1"/>
          </p:cNvSpPr>
          <p:nvPr/>
        </p:nvSpPr>
        <p:spPr bwMode="gray">
          <a:xfrm>
            <a:off x="5844611" y="2221769"/>
            <a:ext cx="460301" cy="246165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386" tIns="45692" rIns="91386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 smtClean="0">
                <a:solidFill>
                  <a:srgbClr val="FFFF00"/>
                </a:solidFill>
                <a:latin typeface="Book Antiqua" pitchFamily="18" charset="0"/>
              </a:rPr>
              <a:t>86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23" name="Line 57"/>
          <p:cNvSpPr>
            <a:spLocks noChangeShapeType="1"/>
          </p:cNvSpPr>
          <p:nvPr/>
        </p:nvSpPr>
        <p:spPr bwMode="auto">
          <a:xfrm>
            <a:off x="5577542" y="2112034"/>
            <a:ext cx="0" cy="557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  <p:sp>
        <p:nvSpPr>
          <p:cNvPr id="125" name="Line 57"/>
          <p:cNvSpPr>
            <a:spLocks noChangeShapeType="1"/>
          </p:cNvSpPr>
          <p:nvPr/>
        </p:nvSpPr>
        <p:spPr bwMode="auto">
          <a:xfrm>
            <a:off x="4053127" y="2133309"/>
            <a:ext cx="0" cy="557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2" rIns="91386" bIns="45692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68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gray">
          <a:xfrm>
            <a:off x="2704271" y="1841372"/>
            <a:ext cx="18473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80" y="50840"/>
            <a:ext cx="7296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війну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мільйони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людей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були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змушені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полишити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свої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домівки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хто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шукаючи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прихистку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виїхав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країни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20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За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кордоном у 31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Calibri"/>
              </a:rPr>
              <a:t>країні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Calibri"/>
              </a:rPr>
              <a:t>перебуває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790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Calibri"/>
              </a:rPr>
              <a:t>дітей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Calibri"/>
              </a:rPr>
              <a:t>Южненської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 МТГ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Як складається життя в біженців з України та їхніх дітей за кордоном — з  перших вуст | Центральноукраїнське бюро новин (CB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9310"/>
            <a:ext cx="4772380" cy="24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59035"/>
              </p:ext>
            </p:extLst>
          </p:nvPr>
        </p:nvGraphicFramePr>
        <p:xfrm>
          <a:off x="351007" y="4099603"/>
          <a:ext cx="7134424" cy="167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139"/>
                <a:gridCol w="1828776"/>
                <a:gridCol w="1896509"/>
              </a:tblGrid>
              <a:tr h="650240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rgbClr val="006699"/>
                          </a:solidFill>
                        </a:rPr>
                        <a:t>Вихованці ЗДО</a:t>
                      </a:r>
                      <a:endParaRPr lang="ru-RU" sz="1800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rgbClr val="006699"/>
                          </a:solidFill>
                        </a:rPr>
                        <a:t>Учні  ЗЗСО</a:t>
                      </a:r>
                      <a:endParaRPr lang="ru-RU" sz="1800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6699"/>
                          </a:solidFill>
                        </a:rPr>
                        <a:t>На початок навчального року</a:t>
                      </a:r>
                      <a:endParaRPr lang="ru-RU" sz="1800" b="1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6699"/>
                          </a:solidFill>
                        </a:rPr>
                        <a:t>214</a:t>
                      </a:r>
                      <a:endParaRPr lang="ru-RU" sz="1800" b="1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6699"/>
                          </a:solidFill>
                        </a:rPr>
                        <a:t>536</a:t>
                      </a:r>
                      <a:endParaRPr lang="ru-RU" sz="1800" b="1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6699"/>
                          </a:solidFill>
                        </a:rPr>
                        <a:t>На початок</a:t>
                      </a:r>
                      <a:r>
                        <a:rPr lang="uk-UA" sz="1800" b="1" baseline="0" dirty="0" smtClean="0">
                          <a:solidFill>
                            <a:srgbClr val="006699"/>
                          </a:solidFill>
                        </a:rPr>
                        <a:t> ІІ семестру</a:t>
                      </a:r>
                      <a:endParaRPr lang="ru-RU" sz="1800" b="1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6699"/>
                          </a:solidFill>
                        </a:rPr>
                        <a:t>181</a:t>
                      </a:r>
                      <a:endParaRPr lang="ru-RU" sz="1800" b="1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6699"/>
                          </a:solidFill>
                        </a:rPr>
                        <a:t>609</a:t>
                      </a:r>
                      <a:endParaRPr lang="ru-RU" sz="1800" b="1" dirty="0">
                        <a:solidFill>
                          <a:srgbClr val="00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5581" y="3699493"/>
            <a:ext cx="7936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>
                <a:solidFill>
                  <a:srgbClr val="0070C0"/>
                </a:solidFill>
                <a:latin typeface="Calibri"/>
              </a:rPr>
              <a:t>Динаміка кількості дітей громади,що перебувають за </a:t>
            </a:r>
            <a:r>
              <a:rPr lang="uk-UA" sz="2000" b="1" dirty="0" smtClean="0">
                <a:solidFill>
                  <a:srgbClr val="0070C0"/>
                </a:solidFill>
                <a:latin typeface="Calibri"/>
              </a:rPr>
              <a:t>кордоном :</a:t>
            </a:r>
            <a:endParaRPr lang="ru-RU" sz="20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8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0" name="Діаграма 15"/>
          <p:cNvGraphicFramePr/>
          <p:nvPr>
            <p:extLst>
              <p:ext uri="{D42A27DB-BD31-4B8C-83A1-F6EECF244321}">
                <p14:modId xmlns:p14="http://schemas.microsoft.com/office/powerpoint/2010/main" val="780104110"/>
              </p:ext>
            </p:extLst>
          </p:nvPr>
        </p:nvGraphicFramePr>
        <p:xfrm>
          <a:off x="155575" y="89032"/>
          <a:ext cx="6912768" cy="514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3614" y="4513684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6699"/>
                </a:solidFill>
              </a:rPr>
              <a:t>вересень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9653" y="4513684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6699"/>
                </a:solidFill>
              </a:rPr>
              <a:t>жовтень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07910" y="4513684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6699"/>
                </a:solidFill>
              </a:rPr>
              <a:t>листопад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5" y="4522424"/>
            <a:ext cx="1034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6699"/>
                </a:solidFill>
              </a:rPr>
              <a:t>грудень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28511" y="4809176"/>
            <a:ext cx="192609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ru-RU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395250" y="58553"/>
            <a:ext cx="6696891" cy="1212415"/>
            <a:chOff x="738" y="370"/>
            <a:chExt cx="2941" cy="1626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gray">
            <a:xfrm>
              <a:off x="1341" y="1294"/>
              <a:ext cx="81" cy="7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3801" name="Text Box 9"/>
            <p:cNvSpPr txBox="1">
              <a:spLocks noChangeArrowheads="1"/>
            </p:cNvSpPr>
            <p:nvPr/>
          </p:nvSpPr>
          <p:spPr bwMode="gray">
            <a:xfrm>
              <a:off x="738" y="370"/>
              <a:ext cx="2941" cy="6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uk-UA" altLang="ru-RU" sz="2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Комплектування ЗЗСО у 2022/23 </a:t>
              </a:r>
              <a:r>
                <a:rPr lang="uk-UA" altLang="ru-RU" sz="2400" b="1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н.р</a:t>
              </a:r>
              <a:r>
                <a:rPr lang="uk-UA" altLang="ru-RU" sz="2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. </a:t>
              </a:r>
              <a:endParaRPr lang="en-US" alt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35222"/>
              </p:ext>
            </p:extLst>
          </p:nvPr>
        </p:nvGraphicFramePr>
        <p:xfrm>
          <a:off x="155581" y="520105"/>
          <a:ext cx="8808915" cy="4814226"/>
        </p:xfrm>
        <a:graphic>
          <a:graphicData uri="http://schemas.openxmlformats.org/drawingml/2006/table">
            <a:tbl>
              <a:tblPr firstRow="1" firstCol="1" bandRow="1"/>
              <a:tblGrid>
                <a:gridCol w="1829711"/>
                <a:gridCol w="831597"/>
                <a:gridCol w="877299"/>
                <a:gridCol w="805385"/>
                <a:gridCol w="863702"/>
                <a:gridCol w="863702"/>
                <a:gridCol w="725486"/>
                <a:gridCol w="710129"/>
                <a:gridCol w="591775"/>
                <a:gridCol w="710129"/>
              </a:tblGrid>
              <a:tr h="46524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Заклад 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загальної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середньої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Кількість класів 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Загальна кількість учнів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Із них </a:t>
                      </a:r>
                    </a:p>
                    <a:p>
                      <a:pPr marL="0" marR="0" indent="0" algn="ctr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кількість учнів, що навчаються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71755" marR="7175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ть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інклюзивних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71755" marR="7175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Педагогічний патронаж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0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Очно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43" marR="3494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Дистанційно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43" marR="3494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3427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Сімейна   </a:t>
                      </a:r>
                    </a:p>
                    <a:p>
                      <a:pPr marL="0" marR="0" indent="0" algn="l" defTabSz="3427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форма</a:t>
                      </a:r>
                      <a:endParaRPr lang="ru-RU" sz="12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71755" marR="71755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Екстернат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755" marR="71755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755" marR="71755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755" marR="7175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43" marR="3494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4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5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ЗЗСО №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1082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619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391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52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Опорний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заклад «</a:t>
                      </a: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Ліцей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№2»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778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501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60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АШГ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1051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694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323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9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ЗЗСО </a:t>
                      </a:r>
                      <a:r>
                        <a:rPr lang="ru-RU" sz="12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ім.В.Чорновола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692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430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186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5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Сичавський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ЗЗСО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165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9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Новобілярська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гімназія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77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41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Всього станом на 01.03.23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3854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2437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63,2%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1153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29,9%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245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400" b="1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6,4%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7804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Було на початок </a:t>
                      </a:r>
                      <a:r>
                        <a:rPr lang="uk-UA" sz="1400" b="1" dirty="0" err="1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н.р</a:t>
                      </a: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152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3839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976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25,4%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2633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68,6%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216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5,6%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0,4%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30663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1400" b="1" dirty="0">
                        <a:solidFill>
                          <a:srgbClr val="30663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43" marR="34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2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0" name="Діаграма 15"/>
          <p:cNvGraphicFramePr/>
          <p:nvPr>
            <p:extLst>
              <p:ext uri="{D42A27DB-BD31-4B8C-83A1-F6EECF244321}">
                <p14:modId xmlns:p14="http://schemas.microsoft.com/office/powerpoint/2010/main" val="3913623922"/>
              </p:ext>
            </p:extLst>
          </p:nvPr>
        </p:nvGraphicFramePr>
        <p:xfrm>
          <a:off x="155575" y="89032"/>
          <a:ext cx="6912768" cy="514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82502" y="4638963"/>
            <a:ext cx="983087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вересень</a:t>
            </a:r>
          </a:p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2022</a:t>
            </a:r>
            <a:r>
              <a:rPr lang="uk-UA" altLang="ru-RU" b="1" dirty="0" smtClean="0">
                <a:solidFill>
                  <a:srgbClr val="006699"/>
                </a:solidFill>
                <a:latin typeface="Book Antiqua" pitchFamily="18" charset="0"/>
              </a:rPr>
              <a:t> 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5589" y="4645864"/>
            <a:ext cx="979557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жовтень</a:t>
            </a:r>
          </a:p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2022</a:t>
            </a:r>
            <a:r>
              <a:rPr lang="uk-UA" altLang="ru-RU" b="1" dirty="0" smtClean="0">
                <a:solidFill>
                  <a:srgbClr val="006699"/>
                </a:solidFill>
                <a:latin typeface="Book Antiqua" pitchFamily="18" charset="0"/>
              </a:rPr>
              <a:t> 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5145" y="4638959"/>
            <a:ext cx="997389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листопад</a:t>
            </a:r>
          </a:p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2022</a:t>
            </a:r>
            <a:r>
              <a:rPr lang="uk-UA" altLang="ru-RU" b="1" dirty="0" smtClean="0">
                <a:solidFill>
                  <a:srgbClr val="006699"/>
                </a:solidFill>
                <a:latin typeface="Book Antiqua" pitchFamily="18" charset="0"/>
              </a:rPr>
              <a:t> 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7206" y="4645864"/>
            <a:ext cx="885179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грудень</a:t>
            </a:r>
          </a:p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2022</a:t>
            </a:r>
            <a:r>
              <a:rPr lang="uk-UA" altLang="ru-RU" b="1" dirty="0" smtClean="0">
                <a:solidFill>
                  <a:srgbClr val="006699"/>
                </a:solidFill>
                <a:latin typeface="Book Antiqua" pitchFamily="18" charset="0"/>
              </a:rPr>
              <a:t> 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22379" y="4638963"/>
            <a:ext cx="740908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січень</a:t>
            </a:r>
          </a:p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2023</a:t>
            </a:r>
            <a:r>
              <a:rPr lang="uk-UA" altLang="ru-RU" b="1" dirty="0" smtClean="0">
                <a:solidFill>
                  <a:srgbClr val="006699"/>
                </a:solidFill>
                <a:latin typeface="Book Antiqua" pitchFamily="18" charset="0"/>
              </a:rPr>
              <a:t> 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63293" y="4638864"/>
            <a:ext cx="777777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лютий</a:t>
            </a:r>
          </a:p>
          <a:p>
            <a:r>
              <a:rPr lang="uk-UA" altLang="ru-RU" sz="1400" b="1" dirty="0" smtClean="0">
                <a:solidFill>
                  <a:srgbClr val="006699"/>
                </a:solidFill>
                <a:latin typeface="Book Antiqua" pitchFamily="18" charset="0"/>
              </a:rPr>
              <a:t>2023</a:t>
            </a:r>
            <a:r>
              <a:rPr lang="uk-UA" altLang="ru-RU" b="1" dirty="0" smtClean="0">
                <a:solidFill>
                  <a:srgbClr val="006699"/>
                </a:solidFill>
                <a:latin typeface="Book Antiqua" pitchFamily="18" charset="0"/>
              </a:rPr>
              <a:t> 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7551" y="2526274"/>
            <a:ext cx="576064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600" b="1" dirty="0" smtClean="0">
                <a:solidFill>
                  <a:srgbClr val="006699"/>
                </a:solidFill>
                <a:latin typeface="Book Antiqua" pitchFamily="18" charset="0"/>
              </a:rPr>
              <a:t>25% </a:t>
            </a:r>
            <a:endParaRPr lang="ru-RU" sz="1600" dirty="0">
              <a:solidFill>
                <a:srgbClr val="00669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5361" y="2353806"/>
            <a:ext cx="77648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600" b="1" dirty="0" smtClean="0">
                <a:solidFill>
                  <a:srgbClr val="006699"/>
                </a:solidFill>
                <a:latin typeface="Book Antiqua" pitchFamily="18" charset="0"/>
              </a:rPr>
              <a:t>28,4% </a:t>
            </a:r>
            <a:endParaRPr lang="ru-RU" sz="1600" dirty="0">
              <a:solidFill>
                <a:srgbClr val="0066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46162" y="2194566"/>
            <a:ext cx="77648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600" b="1" dirty="0" smtClean="0">
                <a:solidFill>
                  <a:srgbClr val="006699"/>
                </a:solidFill>
                <a:latin typeface="Book Antiqua" pitchFamily="18" charset="0"/>
              </a:rPr>
              <a:t>31,9% </a:t>
            </a:r>
            <a:endParaRPr lang="ru-RU" sz="1600" dirty="0">
              <a:solidFill>
                <a:srgbClr val="0066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22642" y="1417340"/>
            <a:ext cx="77648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600" b="1" dirty="0" smtClean="0">
                <a:solidFill>
                  <a:srgbClr val="006699"/>
                </a:solidFill>
                <a:latin typeface="Book Antiqua" pitchFamily="18" charset="0"/>
              </a:rPr>
              <a:t>49,8% </a:t>
            </a:r>
            <a:endParaRPr lang="ru-RU" sz="1600" dirty="0">
              <a:solidFill>
                <a:srgbClr val="006699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6788" y="841276"/>
            <a:ext cx="77648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600" b="1" dirty="0" smtClean="0">
                <a:solidFill>
                  <a:srgbClr val="006699"/>
                </a:solidFill>
                <a:latin typeface="Book Antiqua" pitchFamily="18" charset="0"/>
              </a:rPr>
              <a:t>61,8% </a:t>
            </a:r>
            <a:endParaRPr lang="ru-RU" sz="1600" dirty="0">
              <a:solidFill>
                <a:srgbClr val="006699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24128" y="681164"/>
            <a:ext cx="77648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altLang="ru-RU" sz="1600" b="1" dirty="0" smtClean="0">
                <a:solidFill>
                  <a:srgbClr val="006699"/>
                </a:solidFill>
                <a:latin typeface="Book Antiqua" pitchFamily="18" charset="0"/>
              </a:rPr>
              <a:t>63,2% </a:t>
            </a:r>
            <a:endParaRPr lang="ru-RU" sz="16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3362570" y="-13248"/>
            <a:ext cx="3779829" cy="1212415"/>
            <a:chOff x="738" y="370"/>
            <a:chExt cx="2941" cy="1626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gray">
            <a:xfrm>
              <a:off x="1341" y="1294"/>
              <a:ext cx="81" cy="7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3801" name="Text Box 9"/>
            <p:cNvSpPr txBox="1">
              <a:spLocks noChangeArrowheads="1"/>
            </p:cNvSpPr>
            <p:nvPr/>
          </p:nvSpPr>
          <p:spPr bwMode="gray">
            <a:xfrm>
              <a:off x="738" y="370"/>
              <a:ext cx="2941" cy="6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uk-UA" altLang="ru-RU" sz="2400" b="1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Book Antiqua" pitchFamily="18" charset="0"/>
                </a:rPr>
                <a:t>Форми роботи у ЗЗСО : </a:t>
              </a:r>
              <a:endParaRPr lang="en-US" altLang="ru-RU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2" name="AutoShape 2" descr="Дистанційна освіта: чи є різниця між навчанням у селі і місті? | Рубрика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08" y="2129541"/>
            <a:ext cx="3115738" cy="18838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08" y="1"/>
            <a:ext cx="2836745" cy="21295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3687061"/>
            <a:ext cx="3443647" cy="20279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984" y="5420974"/>
            <a:ext cx="3285856" cy="307777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lvl="0"/>
            <a:r>
              <a:rPr lang="uk-UA" sz="1400" b="1" dirty="0" smtClean="0">
                <a:solidFill>
                  <a:schemeClr val="bg1"/>
                </a:solidFill>
                <a:latin typeface="Calibri"/>
              </a:rPr>
              <a:t>Ліцей </a:t>
            </a:r>
            <a:r>
              <a:rPr lang="uk-UA" sz="1400" b="1" dirty="0" err="1" smtClean="0">
                <a:solidFill>
                  <a:schemeClr val="bg1"/>
                </a:solidFill>
                <a:latin typeface="Calibri"/>
              </a:rPr>
              <a:t>ім.В.Чорновола</a:t>
            </a:r>
            <a:r>
              <a:rPr lang="uk-UA" sz="1400" b="1" dirty="0" smtClean="0">
                <a:solidFill>
                  <a:schemeClr val="bg1"/>
                </a:solidFill>
                <a:latin typeface="Calibri"/>
              </a:rPr>
              <a:t> </a:t>
            </a:r>
            <a:endParaRPr lang="ru-RU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775" y="3356362"/>
            <a:ext cx="3015816" cy="307777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lvl="0"/>
            <a:r>
              <a:rPr lang="uk-UA" sz="1400" b="1" dirty="0" smtClean="0">
                <a:solidFill>
                  <a:schemeClr val="bg1"/>
                </a:solidFill>
                <a:latin typeface="Calibri"/>
              </a:rPr>
              <a:t>Авторська М.П.</a:t>
            </a:r>
            <a:r>
              <a:rPr lang="uk-UA" sz="1400" b="1" dirty="0" err="1" smtClean="0">
                <a:solidFill>
                  <a:schemeClr val="bg1"/>
                </a:solidFill>
                <a:latin typeface="Calibri"/>
              </a:rPr>
              <a:t>Гузика</a:t>
            </a:r>
            <a:r>
              <a:rPr lang="uk-UA" sz="1400" b="1" dirty="0" smtClean="0">
                <a:solidFill>
                  <a:schemeClr val="bg1"/>
                </a:solidFill>
                <a:latin typeface="Calibri"/>
              </a:rPr>
              <a:t> школа</a:t>
            </a:r>
            <a:endParaRPr lang="ru-RU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4289961" y="2019225"/>
            <a:ext cx="104103" cy="523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56591" y="491281"/>
            <a:ext cx="4536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Ліцей №1 та Ліцей №2 :</a:t>
            </a:r>
          </a:p>
          <a:p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класи поділені на очні та дистанційні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90904" y="1071676"/>
            <a:ext cx="5787542" cy="16927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АШГ , Ліцей </a:t>
            </a:r>
            <a:r>
              <a:rPr lang="uk-UA" sz="2000" b="1" dirty="0" err="1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ім.В.Чорновола</a:t>
            </a:r>
            <a:r>
              <a:rPr lang="uk-UA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 err="1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Сичавський</a:t>
            </a:r>
            <a:r>
              <a:rPr lang="uk-UA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ЗЗСО, </a:t>
            </a:r>
            <a:r>
              <a:rPr lang="uk-UA" sz="2000" b="1" dirty="0" err="1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Новобілярська</a:t>
            </a:r>
            <a:r>
              <a:rPr lang="uk-UA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гімназія:</a:t>
            </a:r>
          </a:p>
          <a:p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Більшість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класів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сформували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як очно-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дистанційні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 де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учні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навчаються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синхронно у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змішаній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формі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коли 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частина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знаходиться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класі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частина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одночасно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підключені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дистанційному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режимі</a:t>
            </a:r>
            <a:r>
              <a:rPr lang="uk-UA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185896"/>
              </p:ext>
            </p:extLst>
          </p:nvPr>
        </p:nvGraphicFramePr>
        <p:xfrm>
          <a:off x="3420380" y="2799999"/>
          <a:ext cx="5723621" cy="2774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44"/>
                <a:gridCol w="1159041"/>
                <a:gridCol w="1201968"/>
                <a:gridCol w="1201968"/>
              </a:tblGrid>
              <a:tr h="503082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Кількість класів</a:t>
                      </a:r>
                      <a:endParaRPr lang="ru-RU" sz="1400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Очні</a:t>
                      </a:r>
                      <a:endParaRPr lang="ru-RU" sz="1400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Дистанційні</a:t>
                      </a:r>
                      <a:endParaRPr lang="ru-RU" sz="1200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Очно-дистанційні</a:t>
                      </a:r>
                      <a:endParaRPr lang="ru-RU" sz="1200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  <a:tr h="33538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Ліцей</a:t>
                      </a:r>
                      <a:r>
                        <a:rPr lang="uk-UA" sz="1400" b="1" baseline="0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 №1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24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20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  <a:tr h="3415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Ліцей</a:t>
                      </a:r>
                      <a:r>
                        <a:rPr lang="uk-UA" sz="1400" b="1" baseline="0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 №2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20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8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  <a:tr h="3415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АШГ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4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-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32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  <a:tr h="341558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Ліцей</a:t>
                      </a:r>
                      <a:r>
                        <a:rPr lang="ru-RU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ім.В.Чорновола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-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-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26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  <a:tr h="341558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Сичавський</a:t>
                      </a:r>
                      <a:r>
                        <a:rPr lang="ru-RU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 ЗЗСО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1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-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9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  <a:tr h="570160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Новобілярська</a:t>
                      </a:r>
                      <a:r>
                        <a:rPr lang="ru-RU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гімназія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5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-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006699"/>
                          </a:solidFill>
                          <a:cs typeface="Aharoni" panose="02010803020104030203" pitchFamily="2" charset="-79"/>
                        </a:rPr>
                        <a:t>4</a:t>
                      </a:r>
                      <a:endParaRPr lang="ru-RU" sz="1400" b="1" dirty="0">
                        <a:solidFill>
                          <a:srgbClr val="006699"/>
                        </a:solidFill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-43070" y="1865336"/>
            <a:ext cx="2856607" cy="307777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lvl="0"/>
            <a:r>
              <a:rPr lang="uk-UA" sz="1400" b="1" dirty="0" smtClean="0">
                <a:solidFill>
                  <a:schemeClr val="bg1"/>
                </a:solidFill>
                <a:latin typeface="Calibri"/>
              </a:rPr>
              <a:t>Опорний заклад Ліцей  №2 </a:t>
            </a:r>
            <a:endParaRPr lang="ru-RU" sz="14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0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13731</TotalTime>
  <Words>1594</Words>
  <Application>Microsoft Office PowerPoint</Application>
  <PresentationFormat>Экран (16:10)</PresentationFormat>
  <Paragraphs>370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Грань</vt:lpstr>
      <vt:lpstr>1_Грань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закладах дошкільної освіти Южненської МТГ діє 53 групи та здобувають освіту  995 дітей, з них: </vt:lpstr>
      <vt:lpstr>Презентация PowerPoint</vt:lpstr>
      <vt:lpstr>Сховища</vt:lpstr>
      <vt:lpstr>Презентация PowerPoint</vt:lpstr>
      <vt:lpstr>Клас безпеки Сичавський ЗЗСО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gsp-osvitu</cp:lastModifiedBy>
  <cp:revision>674</cp:revision>
  <cp:lastPrinted>2020-08-28T06:33:43Z</cp:lastPrinted>
  <dcterms:created xsi:type="dcterms:W3CDTF">2019-03-29T12:41:42Z</dcterms:created>
  <dcterms:modified xsi:type="dcterms:W3CDTF">2023-03-03T13:46:55Z</dcterms:modified>
</cp:coreProperties>
</file>