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5" r:id="rId2"/>
    <p:sldMasterId id="2147483752" r:id="rId3"/>
    <p:sldMasterId id="2147483769" r:id="rId4"/>
    <p:sldMasterId id="2147483786" r:id="rId5"/>
  </p:sldMasterIdLst>
  <p:notesMasterIdLst>
    <p:notesMasterId r:id="rId20"/>
  </p:notesMasterIdLst>
  <p:sldIdLst>
    <p:sldId id="308" r:id="rId6"/>
    <p:sldId id="318" r:id="rId7"/>
    <p:sldId id="312" r:id="rId8"/>
    <p:sldId id="326" r:id="rId9"/>
    <p:sldId id="319" r:id="rId10"/>
    <p:sldId id="323" r:id="rId11"/>
    <p:sldId id="325" r:id="rId12"/>
    <p:sldId id="333" r:id="rId13"/>
    <p:sldId id="334" r:id="rId14"/>
    <p:sldId id="328" r:id="rId15"/>
    <p:sldId id="329" r:id="rId16"/>
    <p:sldId id="336" r:id="rId17"/>
    <p:sldId id="337" r:id="rId18"/>
    <p:sldId id="330" r:id="rId19"/>
  </p:sldIdLst>
  <p:sldSz cx="9144000" cy="5715000" type="screen16x10"/>
  <p:notesSz cx="6888163" cy="10020300"/>
  <p:defaultTextStyle>
    <a:defPPr>
      <a:defRPr lang="ru-RU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7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1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006699"/>
    <a:srgbClr val="009999"/>
    <a:srgbClr val="008080"/>
    <a:srgbClr val="FFFF66"/>
    <a:srgbClr val="660066"/>
    <a:srgbClr val="339966"/>
    <a:srgbClr val="339933"/>
    <a:srgbClr val="993366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10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BE177-ADDA-4C0A-A2D8-A642ADCBD03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08105C-2046-4761-9913-64F7C876E1F1}">
      <dgm:prSet phldrT="[Текст]" custT="1"/>
      <dgm:spPr>
        <a:solidFill>
          <a:schemeClr val="accent1">
            <a:hueOff val="0"/>
            <a:satOff val="0"/>
            <a:lumOff val="0"/>
          </a:schemeClr>
        </a:solidFill>
        <a:scene3d>
          <a:camera prst="orthographicFront"/>
          <a:lightRig rig="threePt" dir="t"/>
        </a:scene3d>
        <a:sp3d contourW="12700">
          <a:bevelT prst="angle"/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algn="ctr">
            <a:spcAft>
              <a:spcPct val="35000"/>
            </a:spcAft>
          </a:pPr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МПК «Дружба»</a:t>
          </a:r>
        </a:p>
        <a:p>
          <a:pPr algn="l">
            <a:spcAft>
              <a:spcPct val="35000"/>
            </a:spcAft>
          </a:pP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Загальний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- 14 258,4 тис. грн.</a:t>
          </a:r>
        </a:p>
        <a:p>
          <a:pPr algn="l">
            <a:spcAft>
              <a:spcPct val="3500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Спец. – 310,5 тис. грн.</a:t>
          </a:r>
        </a:p>
        <a:p>
          <a:pPr algn="l"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Спец. «Бюджет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– 1108,1 тис. грн.</a:t>
          </a:r>
        </a:p>
        <a:p>
          <a:pPr algn="l">
            <a:spcAft>
              <a:spcPct val="35000"/>
            </a:spcAft>
          </a:pP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Протипожежні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заходи – 2028,1 тис. грн.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188 – культурно-масових заходів;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121 440 осіб – кількість відвідувачів;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19 – аматорських формувань (з них 6 - «народний», 5- «зразковий»), 630 учасників</a:t>
          </a: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sz="1600" dirty="0">
            <a:solidFill>
              <a:schemeClr val="tx1"/>
            </a:solidFill>
          </a:endParaRPr>
        </a:p>
      </dgm:t>
    </dgm:pt>
    <dgm:pt modelId="{48A67575-B04E-4DF8-B508-5E22D57B84E5}" type="parTrans" cxnId="{A0859C3D-246B-449B-9F53-8650B7D282D4}">
      <dgm:prSet/>
      <dgm:spPr/>
      <dgm:t>
        <a:bodyPr/>
        <a:lstStyle/>
        <a:p>
          <a:endParaRPr lang="ru-RU"/>
        </a:p>
      </dgm:t>
    </dgm:pt>
    <dgm:pt modelId="{88DE916D-C868-433A-B542-3E0A6FA0E68B}" type="sibTrans" cxnId="{A0859C3D-246B-449B-9F53-8650B7D282D4}">
      <dgm:prSet/>
      <dgm:spPr/>
      <dgm:t>
        <a:bodyPr/>
        <a:lstStyle/>
        <a:p>
          <a:endParaRPr lang="ru-RU"/>
        </a:p>
      </dgm:t>
    </dgm:pt>
    <dgm:pt modelId="{0F174ED3-E4D6-46A8-8444-644400EDBC1F}">
      <dgm:prSet phldrT="[Текст]" custT="1"/>
      <dgm:spPr>
        <a:scene3d>
          <a:camera prst="orthographicFront"/>
          <a:lightRig rig="threePt" dir="t"/>
        </a:scene3d>
        <a:sp3d contourW="12700">
          <a:bevelT prst="angle"/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algn="ctr">
            <a:spcAft>
              <a:spcPct val="35000"/>
            </a:spcAft>
          </a:pPr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Школа </a:t>
          </a:r>
          <a:r>
            <a:rPr lang="ru-RU" sz="2400" b="1" dirty="0" err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мистецтв</a:t>
          </a:r>
          <a:endParaRPr lang="ru-RU" sz="2400" b="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spcAft>
              <a:spcPct val="35000"/>
            </a:spcAft>
          </a:pP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Загальний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8 893,1 тис. грн.</a:t>
          </a:r>
        </a:p>
        <a:p>
          <a:pPr algn="l"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Спец. – 755,8 тис. грн.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6 – відділів;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588 – учнів;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168   учнів взяли участь у 24 фестивалях і конкурсах різних рівнів з них - 44  І місця і Гран-Прі.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FA76C-66BC-4315-948A-6036CF809C0D}" type="parTrans" cxnId="{C281E28D-2695-46E6-99E7-733168267A2F}">
      <dgm:prSet/>
      <dgm:spPr/>
      <dgm:t>
        <a:bodyPr/>
        <a:lstStyle/>
        <a:p>
          <a:endParaRPr lang="ru-RU"/>
        </a:p>
      </dgm:t>
    </dgm:pt>
    <dgm:pt modelId="{1B27DA05-DAC7-438F-A87F-6BF6CD11CDF8}" type="sibTrans" cxnId="{C281E28D-2695-46E6-99E7-733168267A2F}">
      <dgm:prSet/>
      <dgm:spPr/>
      <dgm:t>
        <a:bodyPr/>
        <a:lstStyle/>
        <a:p>
          <a:endParaRPr lang="ru-RU"/>
        </a:p>
      </dgm:t>
    </dgm:pt>
    <dgm:pt modelId="{FC67967F-47D0-47BE-9C2D-8615042884F7}">
      <dgm:prSet phldrT="[Текст]" custT="1"/>
      <dgm:spPr>
        <a:scene3d>
          <a:camera prst="orthographicFront"/>
          <a:lightRig rig="threePt" dir="t"/>
        </a:scene3d>
        <a:sp3d contourW="12700">
          <a:bevelT prst="angle"/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algn="ctr">
            <a:spcAft>
              <a:spcPct val="35000"/>
            </a:spcAft>
          </a:pPr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Музей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6 722 – експонати;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8 893 – відвідування;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750 – екскурсій</a:t>
          </a: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sz="1600" dirty="0">
            <a:solidFill>
              <a:schemeClr val="tx1"/>
            </a:solidFill>
          </a:endParaRPr>
        </a:p>
      </dgm:t>
    </dgm:pt>
    <dgm:pt modelId="{A7758C82-FEE8-446F-BC60-B741D049A121}" type="parTrans" cxnId="{24F5350F-B12C-4E41-A19D-96EDF3049EAE}">
      <dgm:prSet/>
      <dgm:spPr/>
      <dgm:t>
        <a:bodyPr/>
        <a:lstStyle/>
        <a:p>
          <a:endParaRPr lang="ru-RU"/>
        </a:p>
      </dgm:t>
    </dgm:pt>
    <dgm:pt modelId="{73790336-1E83-4355-8BDD-2BA03770DF16}" type="sibTrans" cxnId="{24F5350F-B12C-4E41-A19D-96EDF3049EAE}">
      <dgm:prSet/>
      <dgm:spPr/>
      <dgm:t>
        <a:bodyPr/>
        <a:lstStyle/>
        <a:p>
          <a:endParaRPr lang="ru-RU"/>
        </a:p>
      </dgm:t>
    </dgm:pt>
    <dgm:pt modelId="{A64B0811-314D-4272-BEEF-026A27FCE368}">
      <dgm:prSet phldrT="[Текст]" custT="1"/>
      <dgm:spPr>
        <a:scene3d>
          <a:camera prst="orthographicFront"/>
          <a:lightRig rig="threePt" dir="t"/>
        </a:scene3d>
        <a:sp3d contourW="12700">
          <a:bevelT prst="angle"/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Галерея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971 – робота експонувалась;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 – заходів;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4 214 – відвідувачів</a:t>
          </a:r>
          <a:r>
            <a:rPr lang="uk-UA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sz="1800" dirty="0">
            <a:solidFill>
              <a:schemeClr val="accent6">
                <a:lumMod val="75000"/>
              </a:schemeClr>
            </a:solidFill>
          </a:endParaRPr>
        </a:p>
      </dgm:t>
    </dgm:pt>
    <dgm:pt modelId="{F27C3439-FBD5-4A84-B3E2-8E4528CF4253}" type="parTrans" cxnId="{89FDA3E7-7478-48C4-BAA2-0CA1F645E0BF}">
      <dgm:prSet/>
      <dgm:spPr/>
      <dgm:t>
        <a:bodyPr/>
        <a:lstStyle/>
        <a:p>
          <a:endParaRPr lang="ru-RU"/>
        </a:p>
      </dgm:t>
    </dgm:pt>
    <dgm:pt modelId="{E3EBF122-3CA9-4A52-A1C1-7D9D5D313595}" type="sibTrans" cxnId="{89FDA3E7-7478-48C4-BAA2-0CA1F645E0BF}">
      <dgm:prSet/>
      <dgm:spPr/>
      <dgm:t>
        <a:bodyPr/>
        <a:lstStyle/>
        <a:p>
          <a:endParaRPr lang="ru-RU"/>
        </a:p>
      </dgm:t>
    </dgm:pt>
    <dgm:pt modelId="{4361BE55-9631-4FDC-9749-F22C27CBEC31}">
      <dgm:prSet phldrT="[Текст]" custT="1"/>
      <dgm:spPr>
        <a:scene3d>
          <a:camera prst="orthographicFront"/>
          <a:lightRig rig="threePt" dir="t"/>
        </a:scene3d>
        <a:sp3d contourW="12700">
          <a:bevelT prst="angle"/>
          <a:contourClr>
            <a:schemeClr val="accent6">
              <a:lumMod val="75000"/>
            </a:schemeClr>
          </a:contourClr>
        </a:sp3d>
      </dgm:spPr>
      <dgm:t>
        <a:bodyPr/>
        <a:lstStyle/>
        <a:p>
          <a:pPr algn="ctr">
            <a:spcAft>
              <a:spcPct val="35000"/>
            </a:spcAft>
          </a:pPr>
          <a:r>
            <a:rPr lang="ru-RU" sz="2400" b="1" dirty="0" err="1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Бібліотека</a:t>
          </a:r>
          <a:endParaRPr lang="ru-RU" sz="2400" b="1" dirty="0" smtClean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spcAft>
              <a:spcPct val="35000"/>
            </a:spcAft>
          </a:pP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Загальний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- 267,7 тис. грн.</a:t>
          </a:r>
        </a:p>
        <a:p>
          <a:pPr algn="l"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Спец. «Бюджет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– 78,4 </a:t>
          </a:r>
          <a:r>
            <a:rPr lang="ru-RU" sz="1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тис.грн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5 684  -  читачі;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39 412 – відвідувань;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109 946 – книговидач;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280 – проведено масових заходів;</a:t>
          </a:r>
        </a:p>
        <a:p>
          <a:pPr algn="l"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139 – книжкових виставок.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315B54-7455-430D-8497-39B695767539}" type="parTrans" cxnId="{191BE12C-30A4-4DEB-8E4C-7F93FE668928}">
      <dgm:prSet/>
      <dgm:spPr/>
      <dgm:t>
        <a:bodyPr/>
        <a:lstStyle/>
        <a:p>
          <a:endParaRPr lang="ru-RU"/>
        </a:p>
      </dgm:t>
    </dgm:pt>
    <dgm:pt modelId="{7593D04E-F538-4E1F-AE4C-FC2BBAA05B33}" type="sibTrans" cxnId="{191BE12C-30A4-4DEB-8E4C-7F93FE668928}">
      <dgm:prSet/>
      <dgm:spPr/>
      <dgm:t>
        <a:bodyPr/>
        <a:lstStyle/>
        <a:p>
          <a:endParaRPr lang="ru-RU"/>
        </a:p>
      </dgm:t>
    </dgm:pt>
    <dgm:pt modelId="{EA9CD50B-5E36-42CB-80BF-1574995C77C6}">
      <dgm:prSet custT="1"/>
      <dgm:spPr/>
      <dgm:t>
        <a:bodyPr/>
        <a:lstStyle/>
        <a:p>
          <a:pPr algn="l"/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Загальний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769,6 тис. грн.</a:t>
          </a:r>
        </a:p>
        <a:p>
          <a:pPr algn="l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Спец. «Бюджет </a:t>
          </a:r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91,0 </a:t>
          </a:r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тис.грн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38BF87-3FB1-4A4C-A7B0-937CB3CE7A44}" type="parTrans" cxnId="{F14F80EF-758E-4532-87E1-60BBD3F0B02A}">
      <dgm:prSet/>
      <dgm:spPr/>
      <dgm:t>
        <a:bodyPr/>
        <a:lstStyle/>
        <a:p>
          <a:endParaRPr lang="ru-RU"/>
        </a:p>
      </dgm:t>
    </dgm:pt>
    <dgm:pt modelId="{FB7C3AED-28B6-4A75-9BEF-B19D3341CEAE}" type="sibTrans" cxnId="{F14F80EF-758E-4532-87E1-60BBD3F0B02A}">
      <dgm:prSet/>
      <dgm:spPr/>
      <dgm:t>
        <a:bodyPr/>
        <a:lstStyle/>
        <a:p>
          <a:endParaRPr lang="ru-RU"/>
        </a:p>
      </dgm:t>
    </dgm:pt>
    <dgm:pt modelId="{6EA7A87F-EAFB-4047-A4B7-F41959D07A1A}" type="pres">
      <dgm:prSet presAssocID="{C41BE177-ADDA-4C0A-A2D8-A642ADCBD03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86FB20-B0B2-4040-9DFA-FD0DD0FAF3C5}" type="pres">
      <dgm:prSet presAssocID="{8508105C-2046-4761-9913-64F7C876E1F1}" presName="node" presStyleLbl="node1" presStyleIdx="0" presStyleCnt="6" custScaleX="317068" custScaleY="412134" custRadScaleRad="61182" custRadScaleInc="-22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10864-FBEC-49D4-A574-B13A80CCE44D}" type="pres">
      <dgm:prSet presAssocID="{8508105C-2046-4761-9913-64F7C876E1F1}" presName="spNode" presStyleCnt="0"/>
      <dgm:spPr/>
    </dgm:pt>
    <dgm:pt modelId="{6D1A6823-EF0D-4419-9644-7B514E3DDB86}" type="pres">
      <dgm:prSet presAssocID="{88DE916D-C868-433A-B542-3E0A6FA0E68B}" presName="sibTrans" presStyleLbl="sibTrans1D1" presStyleIdx="0" presStyleCnt="6"/>
      <dgm:spPr/>
      <dgm:t>
        <a:bodyPr/>
        <a:lstStyle/>
        <a:p>
          <a:endParaRPr lang="ru-RU"/>
        </a:p>
      </dgm:t>
    </dgm:pt>
    <dgm:pt modelId="{7DCEC377-041F-446F-A972-0454C991445E}" type="pres">
      <dgm:prSet presAssocID="{0F174ED3-E4D6-46A8-8444-644400EDBC1F}" presName="node" presStyleLbl="node1" presStyleIdx="1" presStyleCnt="6" custScaleX="213387" custScaleY="422085" custRadScaleRad="194780" custRadScaleInc="51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475D4-DCDD-45B4-91F7-537CA73B8DDE}" type="pres">
      <dgm:prSet presAssocID="{0F174ED3-E4D6-46A8-8444-644400EDBC1F}" presName="spNode" presStyleCnt="0"/>
      <dgm:spPr/>
    </dgm:pt>
    <dgm:pt modelId="{9DC560B6-F30A-4927-AE40-0EC3947BBBB8}" type="pres">
      <dgm:prSet presAssocID="{1B27DA05-DAC7-438F-A87F-6BF6CD11CDF8}" presName="sibTrans" presStyleLbl="sibTrans1D1" presStyleIdx="1" presStyleCnt="6"/>
      <dgm:spPr/>
      <dgm:t>
        <a:bodyPr/>
        <a:lstStyle/>
        <a:p>
          <a:endParaRPr lang="ru-RU"/>
        </a:p>
      </dgm:t>
    </dgm:pt>
    <dgm:pt modelId="{1E9FAE34-1DBF-42D4-9011-25992BCFFA6D}" type="pres">
      <dgm:prSet presAssocID="{EA9CD50B-5E36-42CB-80BF-1574995C77C6}" presName="node" presStyleLbl="node1" presStyleIdx="2" presStyleCnt="6" custScaleX="141497" custScaleY="150144" custRadScaleRad="60250" custRadScaleInc="301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4D04B-7D44-4625-B137-D60AF16E5FB3}" type="pres">
      <dgm:prSet presAssocID="{EA9CD50B-5E36-42CB-80BF-1574995C77C6}" presName="spNode" presStyleCnt="0"/>
      <dgm:spPr/>
    </dgm:pt>
    <dgm:pt modelId="{3D488272-9562-434B-AAA0-70636684C4C1}" type="pres">
      <dgm:prSet presAssocID="{FB7C3AED-28B6-4A75-9BEF-B19D3341CEAE}" presName="sibTrans" presStyleLbl="sibTrans1D1" presStyleIdx="2" presStyleCnt="6"/>
      <dgm:spPr/>
      <dgm:t>
        <a:bodyPr/>
        <a:lstStyle/>
        <a:p>
          <a:endParaRPr lang="ru-RU"/>
        </a:p>
      </dgm:t>
    </dgm:pt>
    <dgm:pt modelId="{FE16983C-EC87-40F2-B104-C8EAC3FE7159}" type="pres">
      <dgm:prSet presAssocID="{FC67967F-47D0-47BE-9C2D-8615042884F7}" presName="node" presStyleLbl="node1" presStyleIdx="3" presStyleCnt="6" custScaleX="237147" custScaleY="136815" custRadScaleRad="147536" custRadScaleInc="-326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B4BEC-99D6-4798-83A5-7900905F492D}" type="pres">
      <dgm:prSet presAssocID="{FC67967F-47D0-47BE-9C2D-8615042884F7}" presName="spNode" presStyleCnt="0"/>
      <dgm:spPr/>
    </dgm:pt>
    <dgm:pt modelId="{91AB4F19-61F5-4CD8-A012-D6E0EF49E99E}" type="pres">
      <dgm:prSet presAssocID="{73790336-1E83-4355-8BDD-2BA03770DF16}" presName="sibTrans" presStyleLbl="sibTrans1D1" presStyleIdx="3" presStyleCnt="6"/>
      <dgm:spPr/>
      <dgm:t>
        <a:bodyPr/>
        <a:lstStyle/>
        <a:p>
          <a:endParaRPr lang="ru-RU"/>
        </a:p>
      </dgm:t>
    </dgm:pt>
    <dgm:pt modelId="{E1956CBE-0D04-4849-ACE8-7D16CEAEF2C6}" type="pres">
      <dgm:prSet presAssocID="{A64B0811-314D-4272-BEEF-026A27FCE368}" presName="node" presStyleLbl="node1" presStyleIdx="4" presStyleCnt="6" custScaleX="237147" custScaleY="136815" custRadScaleRad="145284" custRadScaleInc="26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92142-504F-4273-B694-94AAB162CCFA}" type="pres">
      <dgm:prSet presAssocID="{A64B0811-314D-4272-BEEF-026A27FCE368}" presName="spNode" presStyleCnt="0"/>
      <dgm:spPr/>
    </dgm:pt>
    <dgm:pt modelId="{4594DF92-02B0-4A6A-9F0F-4502F0F89A0C}" type="pres">
      <dgm:prSet presAssocID="{E3EBF122-3CA9-4A52-A1C1-7D9D5D313595}" presName="sibTrans" presStyleLbl="sibTrans1D1" presStyleIdx="4" presStyleCnt="6"/>
      <dgm:spPr/>
      <dgm:t>
        <a:bodyPr/>
        <a:lstStyle/>
        <a:p>
          <a:endParaRPr lang="ru-RU"/>
        </a:p>
      </dgm:t>
    </dgm:pt>
    <dgm:pt modelId="{972E1265-557F-4B79-86C9-4ED5C5C8C3E4}" type="pres">
      <dgm:prSet presAssocID="{4361BE55-9631-4FDC-9749-F22C27CBEC31}" presName="node" presStyleLbl="node1" presStyleIdx="5" presStyleCnt="6" custAng="0" custScaleX="213387" custScaleY="422085" custRadScaleRad="193949" custRadScaleInc="-56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BEFFB-2CF6-4F23-857F-79B21DEC8BCF}" type="pres">
      <dgm:prSet presAssocID="{4361BE55-9631-4FDC-9749-F22C27CBEC31}" presName="spNode" presStyleCnt="0"/>
      <dgm:spPr/>
    </dgm:pt>
    <dgm:pt modelId="{D0AA182D-BEED-42E2-987D-218F76047641}" type="pres">
      <dgm:prSet presAssocID="{7593D04E-F538-4E1F-AE4C-FC2BBAA05B33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179EC82A-C275-45C9-B578-33715DF9009E}" type="presOf" srcId="{E3EBF122-3CA9-4A52-A1C1-7D9D5D313595}" destId="{4594DF92-02B0-4A6A-9F0F-4502F0F89A0C}" srcOrd="0" destOrd="0" presId="urn:microsoft.com/office/officeart/2005/8/layout/cycle6"/>
    <dgm:cxn modelId="{F14F80EF-758E-4532-87E1-60BBD3F0B02A}" srcId="{C41BE177-ADDA-4C0A-A2D8-A642ADCBD03D}" destId="{EA9CD50B-5E36-42CB-80BF-1574995C77C6}" srcOrd="2" destOrd="0" parTransId="{8B38BF87-3FB1-4A4C-A7B0-937CB3CE7A44}" sibTransId="{FB7C3AED-28B6-4A75-9BEF-B19D3341CEAE}"/>
    <dgm:cxn modelId="{7E434A23-63F2-4B7C-89FB-B25B4AFD5593}" type="presOf" srcId="{73790336-1E83-4355-8BDD-2BA03770DF16}" destId="{91AB4F19-61F5-4CD8-A012-D6E0EF49E99E}" srcOrd="0" destOrd="0" presId="urn:microsoft.com/office/officeart/2005/8/layout/cycle6"/>
    <dgm:cxn modelId="{A64FC886-BFD3-4A06-ACDA-369125CBF22F}" type="presOf" srcId="{A64B0811-314D-4272-BEEF-026A27FCE368}" destId="{E1956CBE-0D04-4849-ACE8-7D16CEAEF2C6}" srcOrd="0" destOrd="0" presId="urn:microsoft.com/office/officeart/2005/8/layout/cycle6"/>
    <dgm:cxn modelId="{191BE12C-30A4-4DEB-8E4C-7F93FE668928}" srcId="{C41BE177-ADDA-4C0A-A2D8-A642ADCBD03D}" destId="{4361BE55-9631-4FDC-9749-F22C27CBEC31}" srcOrd="5" destOrd="0" parTransId="{D3315B54-7455-430D-8497-39B695767539}" sibTransId="{7593D04E-F538-4E1F-AE4C-FC2BBAA05B33}"/>
    <dgm:cxn modelId="{4F6A73F3-E5C5-41D9-99C3-17260A44B6A9}" type="presOf" srcId="{4361BE55-9631-4FDC-9749-F22C27CBEC31}" destId="{972E1265-557F-4B79-86C9-4ED5C5C8C3E4}" srcOrd="0" destOrd="0" presId="urn:microsoft.com/office/officeart/2005/8/layout/cycle6"/>
    <dgm:cxn modelId="{CD2D2100-6E2E-4670-81D2-F3AAF7B80AEE}" type="presOf" srcId="{C41BE177-ADDA-4C0A-A2D8-A642ADCBD03D}" destId="{6EA7A87F-EAFB-4047-A4B7-F41959D07A1A}" srcOrd="0" destOrd="0" presId="urn:microsoft.com/office/officeart/2005/8/layout/cycle6"/>
    <dgm:cxn modelId="{BA6921D4-5D81-4C86-A6FE-1ADBC00AE68D}" type="presOf" srcId="{FB7C3AED-28B6-4A75-9BEF-B19D3341CEAE}" destId="{3D488272-9562-434B-AAA0-70636684C4C1}" srcOrd="0" destOrd="0" presId="urn:microsoft.com/office/officeart/2005/8/layout/cycle6"/>
    <dgm:cxn modelId="{C281E28D-2695-46E6-99E7-733168267A2F}" srcId="{C41BE177-ADDA-4C0A-A2D8-A642ADCBD03D}" destId="{0F174ED3-E4D6-46A8-8444-644400EDBC1F}" srcOrd="1" destOrd="0" parTransId="{B3AFA76C-66BC-4315-948A-6036CF809C0D}" sibTransId="{1B27DA05-DAC7-438F-A87F-6BF6CD11CDF8}"/>
    <dgm:cxn modelId="{0CE24760-D118-4E31-A2B9-E59EF1F63FF5}" type="presOf" srcId="{EA9CD50B-5E36-42CB-80BF-1574995C77C6}" destId="{1E9FAE34-1DBF-42D4-9011-25992BCFFA6D}" srcOrd="0" destOrd="0" presId="urn:microsoft.com/office/officeart/2005/8/layout/cycle6"/>
    <dgm:cxn modelId="{47E0DBB9-0DEF-413A-A0C4-B456C9A8C06C}" type="presOf" srcId="{88DE916D-C868-433A-B542-3E0A6FA0E68B}" destId="{6D1A6823-EF0D-4419-9644-7B514E3DDB86}" srcOrd="0" destOrd="0" presId="urn:microsoft.com/office/officeart/2005/8/layout/cycle6"/>
    <dgm:cxn modelId="{A0859C3D-246B-449B-9F53-8650B7D282D4}" srcId="{C41BE177-ADDA-4C0A-A2D8-A642ADCBD03D}" destId="{8508105C-2046-4761-9913-64F7C876E1F1}" srcOrd="0" destOrd="0" parTransId="{48A67575-B04E-4DF8-B508-5E22D57B84E5}" sibTransId="{88DE916D-C868-433A-B542-3E0A6FA0E68B}"/>
    <dgm:cxn modelId="{96AABD48-6EB1-41F7-A972-770553FD0648}" type="presOf" srcId="{0F174ED3-E4D6-46A8-8444-644400EDBC1F}" destId="{7DCEC377-041F-446F-A972-0454C991445E}" srcOrd="0" destOrd="0" presId="urn:microsoft.com/office/officeart/2005/8/layout/cycle6"/>
    <dgm:cxn modelId="{89FDA3E7-7478-48C4-BAA2-0CA1F645E0BF}" srcId="{C41BE177-ADDA-4C0A-A2D8-A642ADCBD03D}" destId="{A64B0811-314D-4272-BEEF-026A27FCE368}" srcOrd="4" destOrd="0" parTransId="{F27C3439-FBD5-4A84-B3E2-8E4528CF4253}" sibTransId="{E3EBF122-3CA9-4A52-A1C1-7D9D5D313595}"/>
    <dgm:cxn modelId="{FBDE919C-01D2-4372-8EC2-3062203487A3}" type="presOf" srcId="{8508105C-2046-4761-9913-64F7C876E1F1}" destId="{1186FB20-B0B2-4040-9DFA-FD0DD0FAF3C5}" srcOrd="0" destOrd="0" presId="urn:microsoft.com/office/officeart/2005/8/layout/cycle6"/>
    <dgm:cxn modelId="{143699CB-710A-48BB-A99E-DA4C23FB79F2}" type="presOf" srcId="{FC67967F-47D0-47BE-9C2D-8615042884F7}" destId="{FE16983C-EC87-40F2-B104-C8EAC3FE7159}" srcOrd="0" destOrd="0" presId="urn:microsoft.com/office/officeart/2005/8/layout/cycle6"/>
    <dgm:cxn modelId="{C0496CA7-B410-4CF3-8D61-AD5F47EA091B}" type="presOf" srcId="{1B27DA05-DAC7-438F-A87F-6BF6CD11CDF8}" destId="{9DC560B6-F30A-4927-AE40-0EC3947BBBB8}" srcOrd="0" destOrd="0" presId="urn:microsoft.com/office/officeart/2005/8/layout/cycle6"/>
    <dgm:cxn modelId="{7C49A24C-C946-4141-9323-D3E8B657EFA0}" type="presOf" srcId="{7593D04E-F538-4E1F-AE4C-FC2BBAA05B33}" destId="{D0AA182D-BEED-42E2-987D-218F76047641}" srcOrd="0" destOrd="0" presId="urn:microsoft.com/office/officeart/2005/8/layout/cycle6"/>
    <dgm:cxn modelId="{24F5350F-B12C-4E41-A19D-96EDF3049EAE}" srcId="{C41BE177-ADDA-4C0A-A2D8-A642ADCBD03D}" destId="{FC67967F-47D0-47BE-9C2D-8615042884F7}" srcOrd="3" destOrd="0" parTransId="{A7758C82-FEE8-446F-BC60-B741D049A121}" sibTransId="{73790336-1E83-4355-8BDD-2BA03770DF16}"/>
    <dgm:cxn modelId="{EF65BADE-F359-4110-81A5-D9875BDD9746}" type="presParOf" srcId="{6EA7A87F-EAFB-4047-A4B7-F41959D07A1A}" destId="{1186FB20-B0B2-4040-9DFA-FD0DD0FAF3C5}" srcOrd="0" destOrd="0" presId="urn:microsoft.com/office/officeart/2005/8/layout/cycle6"/>
    <dgm:cxn modelId="{BACAD28F-8092-44B3-BAF0-A29A7B6FA55F}" type="presParOf" srcId="{6EA7A87F-EAFB-4047-A4B7-F41959D07A1A}" destId="{09710864-FBEC-49D4-A574-B13A80CCE44D}" srcOrd="1" destOrd="0" presId="urn:microsoft.com/office/officeart/2005/8/layout/cycle6"/>
    <dgm:cxn modelId="{89EBC233-76DA-41CB-BCA5-242C4E927469}" type="presParOf" srcId="{6EA7A87F-EAFB-4047-A4B7-F41959D07A1A}" destId="{6D1A6823-EF0D-4419-9644-7B514E3DDB86}" srcOrd="2" destOrd="0" presId="urn:microsoft.com/office/officeart/2005/8/layout/cycle6"/>
    <dgm:cxn modelId="{7D7E0951-F9E8-4BD1-842F-196BED691DD9}" type="presParOf" srcId="{6EA7A87F-EAFB-4047-A4B7-F41959D07A1A}" destId="{7DCEC377-041F-446F-A972-0454C991445E}" srcOrd="3" destOrd="0" presId="urn:microsoft.com/office/officeart/2005/8/layout/cycle6"/>
    <dgm:cxn modelId="{8A2E54B1-0848-4B1D-ACA8-6B1A2A2AABE9}" type="presParOf" srcId="{6EA7A87F-EAFB-4047-A4B7-F41959D07A1A}" destId="{E9C475D4-DCDD-45B4-91F7-537CA73B8DDE}" srcOrd="4" destOrd="0" presId="urn:microsoft.com/office/officeart/2005/8/layout/cycle6"/>
    <dgm:cxn modelId="{07F476BF-8817-4530-AFD9-37CF2E0513C4}" type="presParOf" srcId="{6EA7A87F-EAFB-4047-A4B7-F41959D07A1A}" destId="{9DC560B6-F30A-4927-AE40-0EC3947BBBB8}" srcOrd="5" destOrd="0" presId="urn:microsoft.com/office/officeart/2005/8/layout/cycle6"/>
    <dgm:cxn modelId="{E254733F-F3CA-4C76-8160-1E696257392B}" type="presParOf" srcId="{6EA7A87F-EAFB-4047-A4B7-F41959D07A1A}" destId="{1E9FAE34-1DBF-42D4-9011-25992BCFFA6D}" srcOrd="6" destOrd="0" presId="urn:microsoft.com/office/officeart/2005/8/layout/cycle6"/>
    <dgm:cxn modelId="{DFF22F72-F7FE-41F5-83E0-B9D2458A7476}" type="presParOf" srcId="{6EA7A87F-EAFB-4047-A4B7-F41959D07A1A}" destId="{1104D04B-7D44-4625-B137-D60AF16E5FB3}" srcOrd="7" destOrd="0" presId="urn:microsoft.com/office/officeart/2005/8/layout/cycle6"/>
    <dgm:cxn modelId="{1217B099-7700-4AD4-8508-06BBB1CA44D3}" type="presParOf" srcId="{6EA7A87F-EAFB-4047-A4B7-F41959D07A1A}" destId="{3D488272-9562-434B-AAA0-70636684C4C1}" srcOrd="8" destOrd="0" presId="urn:microsoft.com/office/officeart/2005/8/layout/cycle6"/>
    <dgm:cxn modelId="{673FCDA0-0925-4A30-BB57-01F33E142FF6}" type="presParOf" srcId="{6EA7A87F-EAFB-4047-A4B7-F41959D07A1A}" destId="{FE16983C-EC87-40F2-B104-C8EAC3FE7159}" srcOrd="9" destOrd="0" presId="urn:microsoft.com/office/officeart/2005/8/layout/cycle6"/>
    <dgm:cxn modelId="{C864F307-3638-405D-AF71-E617D0724BD4}" type="presParOf" srcId="{6EA7A87F-EAFB-4047-A4B7-F41959D07A1A}" destId="{CCFB4BEC-99D6-4798-83A5-7900905F492D}" srcOrd="10" destOrd="0" presId="urn:microsoft.com/office/officeart/2005/8/layout/cycle6"/>
    <dgm:cxn modelId="{7668472A-0528-4977-88BF-F26EB301A87E}" type="presParOf" srcId="{6EA7A87F-EAFB-4047-A4B7-F41959D07A1A}" destId="{91AB4F19-61F5-4CD8-A012-D6E0EF49E99E}" srcOrd="11" destOrd="0" presId="urn:microsoft.com/office/officeart/2005/8/layout/cycle6"/>
    <dgm:cxn modelId="{0AB8FA77-C2ED-4B0A-83D5-AD58F890A27E}" type="presParOf" srcId="{6EA7A87F-EAFB-4047-A4B7-F41959D07A1A}" destId="{E1956CBE-0D04-4849-ACE8-7D16CEAEF2C6}" srcOrd="12" destOrd="0" presId="urn:microsoft.com/office/officeart/2005/8/layout/cycle6"/>
    <dgm:cxn modelId="{1DA88068-A4A9-4D3A-8AF2-18C6D70815A1}" type="presParOf" srcId="{6EA7A87F-EAFB-4047-A4B7-F41959D07A1A}" destId="{1E492142-504F-4273-B694-94AAB162CCFA}" srcOrd="13" destOrd="0" presId="urn:microsoft.com/office/officeart/2005/8/layout/cycle6"/>
    <dgm:cxn modelId="{692B6420-2BC7-415F-84EF-A223EE022EC6}" type="presParOf" srcId="{6EA7A87F-EAFB-4047-A4B7-F41959D07A1A}" destId="{4594DF92-02B0-4A6A-9F0F-4502F0F89A0C}" srcOrd="14" destOrd="0" presId="urn:microsoft.com/office/officeart/2005/8/layout/cycle6"/>
    <dgm:cxn modelId="{117FB6BA-ED1A-446F-B1C6-345C7285369F}" type="presParOf" srcId="{6EA7A87F-EAFB-4047-A4B7-F41959D07A1A}" destId="{972E1265-557F-4B79-86C9-4ED5C5C8C3E4}" srcOrd="15" destOrd="0" presId="urn:microsoft.com/office/officeart/2005/8/layout/cycle6"/>
    <dgm:cxn modelId="{FF837551-DE68-4A42-92CB-5E6878180282}" type="presParOf" srcId="{6EA7A87F-EAFB-4047-A4B7-F41959D07A1A}" destId="{E4BBEFFB-2CF6-4F23-857F-79B21DEC8BCF}" srcOrd="16" destOrd="0" presId="urn:microsoft.com/office/officeart/2005/8/layout/cycle6"/>
    <dgm:cxn modelId="{5FDC96FD-B9AE-45BF-8BB9-40B966BDB993}" type="presParOf" srcId="{6EA7A87F-EAFB-4047-A4B7-F41959D07A1A}" destId="{D0AA182D-BEED-42E2-987D-218F76047641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09837-4FD0-4B75-B685-30A1261C0497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750888"/>
            <a:ext cx="60118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21459-A591-483D-B8F4-7E8CE3F9B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0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5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0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7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0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1" algn="l" defTabSz="914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750888"/>
            <a:ext cx="601186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21459-A591-483D-B8F4-7E8CE3F9B3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6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23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38150" y="750888"/>
            <a:ext cx="6011863" cy="3757612"/>
          </a:xfrm>
          <a:noFill/>
          <a:ln>
            <a:headEnd/>
            <a:tailEnd/>
          </a:ln>
        </p:spPr>
      </p:sp>
      <p:sp>
        <p:nvSpPr>
          <p:cNvPr id="11267" name="Shape 23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uk-UA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9775" y="1252538"/>
            <a:ext cx="5408613" cy="3381375"/>
          </a:xfrm>
          <a:ln>
            <a:headEnd/>
            <a:tailEnd/>
          </a:ln>
        </p:spPr>
      </p:sp>
      <p:sp>
        <p:nvSpPr>
          <p:cNvPr id="63491" name="Заметки 2"/>
          <p:cNvSpPr txBox="1">
            <a:spLocks noGrp="1"/>
          </p:cNvSpPr>
          <p:nvPr>
            <p:ph type="body" idx="1"/>
          </p:nvPr>
        </p:nvSpPr>
        <p:spPr bwMode="auto">
          <a:xfrm>
            <a:off x="688817" y="4822269"/>
            <a:ext cx="5510530" cy="39454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6" tIns="48308" rIns="96616" bIns="48308"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 txBox="1">
            <a:spLocks noGrp="1"/>
          </p:cNvSpPr>
          <p:nvPr/>
        </p:nvSpPr>
        <p:spPr bwMode="auto">
          <a:xfrm>
            <a:off x="3901698" y="9517547"/>
            <a:ext cx="2984871" cy="50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6" tIns="48308" rIns="96616" bIns="48308" anchor="b"/>
          <a:lstStyle>
            <a:lvl1pPr defTabSz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defTabSz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defTabSz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defTabSz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defTabSz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17E8464-8269-41CD-A301-1E717B38D9ED}" type="slidenum">
              <a:rPr lang="ru-RU" sz="1300">
                <a:solidFill>
                  <a:prstClr val="black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sz="13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72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72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72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F28B2-B155-4D84-AA4A-B2108122408A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92AF9-63E1-468D-BDFF-3CA6518EFCD2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81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4" y="1672169"/>
            <a:ext cx="6400801" cy="1901333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746500"/>
            <a:ext cx="6400800" cy="1248833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56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27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3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59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56C54-180A-40D4-984F-E001DBBF4555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F301-11D0-4039-89C4-9C2373C415B1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5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63" y="571503"/>
            <a:ext cx="3703241" cy="3012723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10" y="571501"/>
            <a:ext cx="3700859" cy="3012722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C5C0-1C37-4EA4-B4F8-4D893F1F4D6F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EB6F4-01F3-496D-807C-27B87F6C2585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4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0" y="571500"/>
            <a:ext cx="3487340" cy="480218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356560" indent="0">
              <a:buNone/>
              <a:defRPr sz="1600" b="1"/>
            </a:lvl2pPr>
            <a:lvl3pPr marL="713117" indent="0">
              <a:buNone/>
              <a:defRPr sz="1400" b="1"/>
            </a:lvl3pPr>
            <a:lvl4pPr marL="1069676" indent="0">
              <a:buNone/>
              <a:defRPr sz="1200" b="1"/>
            </a:lvl4pPr>
            <a:lvl5pPr marL="1426236" indent="0">
              <a:buNone/>
              <a:defRPr sz="1200" b="1"/>
            </a:lvl5pPr>
            <a:lvl6pPr marL="1782795" indent="0">
              <a:buNone/>
              <a:defRPr sz="1200" b="1"/>
            </a:lvl6pPr>
            <a:lvl7pPr marL="2139354" indent="0">
              <a:buNone/>
              <a:defRPr sz="1200" b="1"/>
            </a:lvl7pPr>
            <a:lvl8pPr marL="2495912" indent="0">
              <a:buNone/>
              <a:defRPr sz="1200" b="1"/>
            </a:lvl8pPr>
            <a:lvl9pPr marL="2852472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63" y="1058775"/>
            <a:ext cx="3703241" cy="252544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04" y="571500"/>
            <a:ext cx="3498851" cy="480218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356560" indent="0">
              <a:buNone/>
              <a:defRPr sz="1600" b="1"/>
            </a:lvl2pPr>
            <a:lvl3pPr marL="713117" indent="0">
              <a:buNone/>
              <a:defRPr sz="1400" b="1"/>
            </a:lvl3pPr>
            <a:lvl4pPr marL="1069676" indent="0">
              <a:buNone/>
              <a:defRPr sz="1200" b="1"/>
            </a:lvl4pPr>
            <a:lvl5pPr marL="1426236" indent="0">
              <a:buNone/>
              <a:defRPr sz="1200" b="1"/>
            </a:lvl5pPr>
            <a:lvl6pPr marL="1782795" indent="0">
              <a:buNone/>
              <a:defRPr sz="1200" b="1"/>
            </a:lvl6pPr>
            <a:lvl7pPr marL="2139354" indent="0">
              <a:buNone/>
              <a:defRPr sz="1200" b="1"/>
            </a:lvl7pPr>
            <a:lvl8pPr marL="2495912" indent="0">
              <a:buNone/>
              <a:defRPr sz="1200" b="1"/>
            </a:lvl8pPr>
            <a:lvl9pPr marL="2852472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6" y="1051719"/>
            <a:ext cx="3696891" cy="252544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9E8E4-7BC6-45FA-9FA1-40AC16745B86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E3CF-EEDE-4A6A-BA57-A47E2016EFE3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24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ED2D-19E8-42A9-8196-9312FC9CFCA7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C40F-AC93-4AB3-828A-3AC1B8093177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7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F89E-E4A8-45B8-98AD-CFCB7AB34163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8C01-C670-40C9-880C-F26512563377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36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71500"/>
            <a:ext cx="2743200" cy="1143000"/>
          </a:xfrm>
        </p:spPr>
        <p:txBody>
          <a:bodyPr anchor="b"/>
          <a:lstStyle>
            <a:lvl1pPr algn="l">
              <a:defRPr sz="19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7" y="571500"/>
            <a:ext cx="4457701" cy="4423833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841500"/>
            <a:ext cx="2743200" cy="1742723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56560" indent="0">
              <a:buNone/>
              <a:defRPr sz="900"/>
            </a:lvl2pPr>
            <a:lvl3pPr marL="713117" indent="0">
              <a:buNone/>
              <a:defRPr sz="800"/>
            </a:lvl3pPr>
            <a:lvl4pPr marL="1069676" indent="0">
              <a:buNone/>
              <a:defRPr sz="700"/>
            </a:lvl4pPr>
            <a:lvl5pPr marL="1426236" indent="0">
              <a:buNone/>
              <a:defRPr sz="700"/>
            </a:lvl5pPr>
            <a:lvl6pPr marL="1782795" indent="0">
              <a:buNone/>
              <a:defRPr sz="700"/>
            </a:lvl6pPr>
            <a:lvl7pPr marL="2139354" indent="0">
              <a:buNone/>
              <a:defRPr sz="700"/>
            </a:lvl7pPr>
            <a:lvl8pPr marL="2495912" indent="0">
              <a:buNone/>
              <a:defRPr sz="700"/>
            </a:lvl8pPr>
            <a:lvl9pPr marL="2852472" indent="0">
              <a:buNone/>
              <a:defRPr sz="7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5873-A49E-4987-AB80-D08C9CB8D704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7A8B-F6EF-4E10-801C-E625C97D160D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09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206500"/>
            <a:ext cx="4514850" cy="952500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69" y="762000"/>
            <a:ext cx="2460731" cy="3810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56560" indent="0">
              <a:buNone/>
              <a:defRPr sz="1200"/>
            </a:lvl2pPr>
            <a:lvl3pPr marL="713117" indent="0">
              <a:buNone/>
              <a:defRPr sz="1200"/>
            </a:lvl3pPr>
            <a:lvl4pPr marL="1069676" indent="0">
              <a:buNone/>
              <a:defRPr sz="1200"/>
            </a:lvl4pPr>
            <a:lvl5pPr marL="1426236" indent="0">
              <a:buNone/>
              <a:defRPr sz="1200"/>
            </a:lvl5pPr>
            <a:lvl6pPr marL="1782795" indent="0">
              <a:buNone/>
              <a:defRPr sz="1200"/>
            </a:lvl6pPr>
            <a:lvl7pPr marL="2139354" indent="0">
              <a:buNone/>
              <a:defRPr sz="1200"/>
            </a:lvl7pPr>
            <a:lvl8pPr marL="2495912" indent="0">
              <a:buNone/>
              <a:defRPr sz="1200"/>
            </a:lvl8pPr>
            <a:lvl9pPr marL="2852472" indent="0">
              <a:buNone/>
              <a:defRPr sz="12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7" y="2314222"/>
            <a:ext cx="4516041" cy="170744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56560" indent="0">
              <a:buNone/>
              <a:defRPr sz="900"/>
            </a:lvl2pPr>
            <a:lvl3pPr marL="713117" indent="0">
              <a:buNone/>
              <a:defRPr sz="800"/>
            </a:lvl3pPr>
            <a:lvl4pPr marL="1069676" indent="0">
              <a:buNone/>
              <a:defRPr sz="700"/>
            </a:lvl4pPr>
            <a:lvl5pPr marL="1426236" indent="0">
              <a:buNone/>
              <a:defRPr sz="700"/>
            </a:lvl5pPr>
            <a:lvl6pPr marL="1782795" indent="0">
              <a:buNone/>
              <a:defRPr sz="700"/>
            </a:lvl6pPr>
            <a:lvl7pPr marL="2139354" indent="0">
              <a:buNone/>
              <a:defRPr sz="700"/>
            </a:lvl7pPr>
            <a:lvl8pPr marL="2495912" indent="0">
              <a:buNone/>
              <a:defRPr sz="700"/>
            </a:lvl8pPr>
            <a:lvl9pPr marL="2852472" indent="0">
              <a:buNone/>
              <a:defRPr sz="7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DE676-40F9-45D9-BCD3-9DCEF18D66C2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E8479-254D-4892-8D98-70056EAD7C75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2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7" y="444500"/>
            <a:ext cx="8114109" cy="26035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56560" indent="0">
              <a:buNone/>
              <a:defRPr sz="1200"/>
            </a:lvl2pPr>
            <a:lvl3pPr marL="713117" indent="0">
              <a:buNone/>
              <a:defRPr sz="1200"/>
            </a:lvl3pPr>
            <a:lvl4pPr marL="1069676" indent="0">
              <a:buNone/>
              <a:defRPr sz="1200"/>
            </a:lvl4pPr>
            <a:lvl5pPr marL="1426236" indent="0">
              <a:buNone/>
              <a:defRPr sz="1200"/>
            </a:lvl5pPr>
            <a:lvl6pPr marL="1782795" indent="0">
              <a:buNone/>
              <a:defRPr sz="1200"/>
            </a:lvl6pPr>
            <a:lvl7pPr marL="2139354" indent="0">
              <a:buNone/>
              <a:defRPr sz="1200"/>
            </a:lvl7pPr>
            <a:lvl8pPr marL="2495912" indent="0">
              <a:buNone/>
              <a:defRPr sz="1200"/>
            </a:lvl8pPr>
            <a:lvl9pPr marL="2852472" indent="0">
              <a:buNone/>
              <a:defRPr sz="12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203223"/>
            <a:ext cx="6228158" cy="3810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56560" indent="0">
              <a:buFontTx/>
              <a:buNone/>
              <a:defRPr/>
            </a:lvl2pPr>
            <a:lvl3pPr marL="713117" indent="0">
              <a:buFontTx/>
              <a:buNone/>
              <a:defRPr/>
            </a:lvl3pPr>
            <a:lvl4pPr marL="1069676" indent="0">
              <a:buFontTx/>
              <a:buNone/>
              <a:defRPr/>
            </a:lvl4pPr>
            <a:lvl5pPr marL="1426236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E613D-1752-4861-B87F-038E129B473B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F668-B984-46FB-926E-48B82881E77B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82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71500"/>
            <a:ext cx="7543800" cy="2286000"/>
          </a:xfrm>
        </p:spPr>
        <p:txBody>
          <a:bodyPr/>
          <a:lstStyle>
            <a:lvl1pPr algn="l">
              <a:defRPr sz="25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6" y="3429000"/>
            <a:ext cx="6401991" cy="156633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56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27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3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59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E5A59-1248-4EE7-8333-7E62CED689A6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748D-2D1E-4CB0-ABA3-B01CB3FA8526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7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860" y="677335"/>
            <a:ext cx="457200" cy="486833"/>
          </a:xfrm>
          <a:prstGeom prst="rect">
            <a:avLst/>
          </a:prstGeom>
        </p:spPr>
        <p:txBody>
          <a:bodyPr lIns="71312" tIns="35657" rIns="71312" bIns="35657" anchor="ctr"/>
          <a:lstStyle/>
          <a:p>
            <a:pPr defTabSz="356560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4060" y="2307169"/>
            <a:ext cx="457200" cy="486833"/>
          </a:xfrm>
          <a:prstGeom prst="rect">
            <a:avLst/>
          </a:prstGeom>
        </p:spPr>
        <p:txBody>
          <a:bodyPr lIns="71312" tIns="35657" rIns="71312" bIns="35657" anchor="ctr"/>
          <a:lstStyle/>
          <a:p>
            <a:pPr algn="r" defTabSz="356560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4" y="571500"/>
            <a:ext cx="6858001" cy="2286000"/>
          </a:xfrm>
        </p:spPr>
        <p:txBody>
          <a:bodyPr/>
          <a:lstStyle>
            <a:lvl1pPr algn="l">
              <a:defRPr sz="25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857500"/>
            <a:ext cx="6400800" cy="3175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6560" indent="0">
              <a:buFontTx/>
              <a:buNone/>
              <a:defRPr/>
            </a:lvl2pPr>
            <a:lvl3pPr marL="713117" indent="0">
              <a:buFontTx/>
              <a:buNone/>
              <a:defRPr/>
            </a:lvl3pPr>
            <a:lvl4pPr marL="1069676" indent="0">
              <a:buFontTx/>
              <a:buNone/>
              <a:defRPr/>
            </a:lvl4pPr>
            <a:lvl5pPr marL="1426236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584226"/>
            <a:ext cx="6400800" cy="140405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56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27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3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59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D9A61-707B-47F4-B211-0029D9E26E27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788AF-555F-4AA5-813E-6DCD6DE75B04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00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857500"/>
            <a:ext cx="6400800" cy="1414500"/>
          </a:xfrm>
        </p:spPr>
        <p:txBody>
          <a:bodyPr anchor="b"/>
          <a:lstStyle>
            <a:lvl1pPr algn="l">
              <a:defRPr sz="25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4277484"/>
            <a:ext cx="6401993" cy="717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56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27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3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59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77C49-BB50-43E9-97C0-725E1A0B6D34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5-11A5-449C-A26C-CA8508E1F905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860" y="677335"/>
            <a:ext cx="457200" cy="486833"/>
          </a:xfrm>
          <a:prstGeom prst="rect">
            <a:avLst/>
          </a:prstGeom>
        </p:spPr>
        <p:txBody>
          <a:bodyPr lIns="71312" tIns="35657" rIns="71312" bIns="35657" anchor="ctr"/>
          <a:lstStyle/>
          <a:p>
            <a:pPr defTabSz="356560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4060" y="2307169"/>
            <a:ext cx="457200" cy="486833"/>
          </a:xfrm>
          <a:prstGeom prst="rect">
            <a:avLst/>
          </a:prstGeom>
        </p:spPr>
        <p:txBody>
          <a:bodyPr lIns="71312" tIns="35657" rIns="71312" bIns="35657" anchor="ctr"/>
          <a:lstStyle/>
          <a:p>
            <a:pPr algn="r" defTabSz="356560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71500"/>
            <a:ext cx="6858000" cy="2286000"/>
          </a:xfrm>
        </p:spPr>
        <p:txBody>
          <a:bodyPr/>
          <a:lstStyle>
            <a:lvl1pPr algn="l">
              <a:defRPr sz="25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69" y="3273779"/>
            <a:ext cx="6400801" cy="874888"/>
          </a:xfrm>
        </p:spPr>
        <p:txBody>
          <a:bodyPr rtlCol="0" anchor="b">
            <a:normAutofit/>
          </a:bodyPr>
          <a:lstStyle>
            <a:lvl1pPr>
              <a:buNone/>
              <a:defRPr lang="en-US" sz="19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4" y="4148668"/>
            <a:ext cx="6400801" cy="84666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56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27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3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59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9DABC-CC2D-4F1E-B23A-4FAC6CA47699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6F533-B197-46F0-8877-76568036D1AC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91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71500"/>
            <a:ext cx="7543800" cy="22860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273778"/>
            <a:ext cx="6400800" cy="698500"/>
          </a:xfrm>
        </p:spPr>
        <p:txBody>
          <a:bodyPr rtlCol="0" anchor="b">
            <a:normAutofit/>
          </a:bodyPr>
          <a:lstStyle>
            <a:lvl1pPr>
              <a:buNone/>
              <a:defRPr lang="en-US" sz="19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4" y="3972280"/>
            <a:ext cx="6400801" cy="102305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56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6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2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27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3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59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4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AE4E-8F20-4DBD-882C-F3A10F33988C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A632-ACFA-45DE-A009-6D085CCA4B0B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06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ED186-288A-4E00-B984-97B54F35E340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91E0-F296-4F4B-A147-F37FC68574AC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65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71500"/>
            <a:ext cx="1543050" cy="3810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71500"/>
            <a:ext cx="5867400" cy="4423833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94B69-1E42-4394-AF9B-31080E9602EB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1B45-A389-48C0-9150-751832CEDD42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77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F28B2-B155-4D84-AA4A-B2108122408A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92AF9-63E1-468D-BDFF-3CA6518EFCD2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91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4" y="1672169"/>
            <a:ext cx="6400801" cy="1901333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746500"/>
            <a:ext cx="6400800" cy="1248833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56C54-180A-40D4-984F-E001DBBF4555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F301-11D0-4039-89C4-9C2373C415B1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63" y="571503"/>
            <a:ext cx="3703241" cy="3012723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6" y="571501"/>
            <a:ext cx="3700859" cy="3012722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C5C0-1C37-4EA4-B4F8-4D893F1F4D6F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EB6F4-01F3-496D-807C-27B87F6C2585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02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0" y="571500"/>
            <a:ext cx="3487340" cy="480218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63" y="1058775"/>
            <a:ext cx="3703241" cy="252544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04" y="571500"/>
            <a:ext cx="3498851" cy="480218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5" y="1051719"/>
            <a:ext cx="3696891" cy="252544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9E8E4-7BC6-45FA-9FA1-40AC16745B86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E3CF-EEDE-4A6A-BA57-A47E2016EFE3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36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ED2D-19E8-42A9-8196-9312FC9CFCA7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C40F-AC93-4AB3-828A-3AC1B8093177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70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F89E-E4A8-45B8-98AD-CFCB7AB34163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8C01-C670-40C9-880C-F26512563377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00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71500"/>
            <a:ext cx="2743200" cy="1143000"/>
          </a:xfrm>
        </p:spPr>
        <p:txBody>
          <a:bodyPr anchor="b"/>
          <a:lstStyle>
            <a:lvl1pPr algn="l">
              <a:defRPr sz="19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5" y="571500"/>
            <a:ext cx="4457701" cy="4423833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841500"/>
            <a:ext cx="2743200" cy="1742723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5873-A49E-4987-AB80-D08C9CB8D704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7A8B-F6EF-4E10-801C-E625C97D160D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7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206500"/>
            <a:ext cx="4514850" cy="952500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65" y="762000"/>
            <a:ext cx="2460731" cy="3810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56616" indent="0">
              <a:buNone/>
              <a:defRPr sz="1200"/>
            </a:lvl2pPr>
            <a:lvl3pPr marL="713232" indent="0">
              <a:buNone/>
              <a:defRPr sz="1200"/>
            </a:lvl3pPr>
            <a:lvl4pPr marL="1069848" indent="0">
              <a:buNone/>
              <a:defRPr sz="1200"/>
            </a:lvl4pPr>
            <a:lvl5pPr marL="1426464" indent="0">
              <a:buNone/>
              <a:defRPr sz="1200"/>
            </a:lvl5pPr>
            <a:lvl6pPr marL="1783080" indent="0">
              <a:buNone/>
              <a:defRPr sz="1200"/>
            </a:lvl6pPr>
            <a:lvl7pPr marL="2139696" indent="0">
              <a:buNone/>
              <a:defRPr sz="1200"/>
            </a:lvl7pPr>
            <a:lvl8pPr marL="2496312" indent="0">
              <a:buNone/>
              <a:defRPr sz="1200"/>
            </a:lvl8pPr>
            <a:lvl9pPr marL="2852928" indent="0">
              <a:buNone/>
              <a:defRPr sz="12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5" y="2314222"/>
            <a:ext cx="4516041" cy="170744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DE676-40F9-45D9-BCD3-9DCEF18D66C2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E8479-254D-4892-8D98-70056EAD7C75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1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6" y="444500"/>
            <a:ext cx="8114109" cy="26035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56616" indent="0">
              <a:buNone/>
              <a:defRPr sz="1200"/>
            </a:lvl2pPr>
            <a:lvl3pPr marL="713232" indent="0">
              <a:buNone/>
              <a:defRPr sz="1200"/>
            </a:lvl3pPr>
            <a:lvl4pPr marL="1069848" indent="0">
              <a:buNone/>
              <a:defRPr sz="1200"/>
            </a:lvl4pPr>
            <a:lvl5pPr marL="1426464" indent="0">
              <a:buNone/>
              <a:defRPr sz="1200"/>
            </a:lvl5pPr>
            <a:lvl6pPr marL="1783080" indent="0">
              <a:buNone/>
              <a:defRPr sz="1200"/>
            </a:lvl6pPr>
            <a:lvl7pPr marL="2139696" indent="0">
              <a:buNone/>
              <a:defRPr sz="1200"/>
            </a:lvl7pPr>
            <a:lvl8pPr marL="2496312" indent="0">
              <a:buNone/>
              <a:defRPr sz="1200"/>
            </a:lvl8pPr>
            <a:lvl9pPr marL="2852928" indent="0">
              <a:buNone/>
              <a:defRPr sz="1200"/>
            </a:lvl9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203223"/>
            <a:ext cx="6228158" cy="3810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56616" indent="0">
              <a:buFontTx/>
              <a:buNone/>
              <a:defRPr/>
            </a:lvl2pPr>
            <a:lvl3pPr marL="713232" indent="0">
              <a:buFontTx/>
              <a:buNone/>
              <a:defRPr/>
            </a:lvl3pPr>
            <a:lvl4pPr marL="1069848" indent="0">
              <a:buFontTx/>
              <a:buNone/>
              <a:defRPr/>
            </a:lvl4pPr>
            <a:lvl5pPr marL="1426464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E613D-1752-4861-B87F-038E129B473B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F668-B984-46FB-926E-48B82881E77B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08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71500"/>
            <a:ext cx="7543800" cy="2286000"/>
          </a:xfrm>
        </p:spPr>
        <p:txBody>
          <a:bodyPr/>
          <a:lstStyle>
            <a:lvl1pPr algn="l">
              <a:defRPr sz="25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3429000"/>
            <a:ext cx="6401991" cy="156633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E5A59-1248-4EE7-8333-7E62CED689A6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748D-2D1E-4CB0-ABA3-B01CB3FA8526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5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860" y="677335"/>
            <a:ext cx="457200" cy="486833"/>
          </a:xfrm>
          <a:prstGeom prst="rect">
            <a:avLst/>
          </a:prstGeom>
        </p:spPr>
        <p:txBody>
          <a:bodyPr lIns="71323" tIns="35662" rIns="71323" bIns="35662" anchor="ctr"/>
          <a:lstStyle/>
          <a:p>
            <a:pPr defTabSz="356616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4060" y="2307169"/>
            <a:ext cx="457200" cy="486833"/>
          </a:xfrm>
          <a:prstGeom prst="rect">
            <a:avLst/>
          </a:prstGeom>
        </p:spPr>
        <p:txBody>
          <a:bodyPr lIns="71323" tIns="35662" rIns="71323" bIns="35662" anchor="ctr"/>
          <a:lstStyle/>
          <a:p>
            <a:pPr algn="r" defTabSz="356616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4" y="571500"/>
            <a:ext cx="6858001" cy="2286000"/>
          </a:xfrm>
        </p:spPr>
        <p:txBody>
          <a:bodyPr/>
          <a:lstStyle>
            <a:lvl1pPr algn="l">
              <a:defRPr sz="25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857500"/>
            <a:ext cx="6400800" cy="3175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6616" indent="0">
              <a:buFontTx/>
              <a:buNone/>
              <a:defRPr/>
            </a:lvl2pPr>
            <a:lvl3pPr marL="713232" indent="0">
              <a:buFontTx/>
              <a:buNone/>
              <a:defRPr/>
            </a:lvl3pPr>
            <a:lvl4pPr marL="1069848" indent="0">
              <a:buFontTx/>
              <a:buNone/>
              <a:defRPr/>
            </a:lvl4pPr>
            <a:lvl5pPr marL="1426464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584226"/>
            <a:ext cx="6400800" cy="140405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D9A61-707B-47F4-B211-0029D9E26E27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788AF-555F-4AA5-813E-6DCD6DE75B04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55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857500"/>
            <a:ext cx="6400800" cy="1414500"/>
          </a:xfrm>
        </p:spPr>
        <p:txBody>
          <a:bodyPr anchor="b"/>
          <a:lstStyle>
            <a:lvl1pPr algn="l">
              <a:defRPr sz="25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4" y="4277484"/>
            <a:ext cx="6401993" cy="717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77C49-BB50-43E9-97C0-725E1A0B6D34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5-11A5-449C-A26C-CA8508E1F905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1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860" y="677335"/>
            <a:ext cx="457200" cy="486833"/>
          </a:xfrm>
          <a:prstGeom prst="rect">
            <a:avLst/>
          </a:prstGeom>
        </p:spPr>
        <p:txBody>
          <a:bodyPr lIns="71323" tIns="35662" rIns="71323" bIns="35662" anchor="ctr"/>
          <a:lstStyle/>
          <a:p>
            <a:pPr defTabSz="356616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4060" y="2307169"/>
            <a:ext cx="457200" cy="486833"/>
          </a:xfrm>
          <a:prstGeom prst="rect">
            <a:avLst/>
          </a:prstGeom>
        </p:spPr>
        <p:txBody>
          <a:bodyPr lIns="71323" tIns="35662" rIns="71323" bIns="35662" anchor="ctr"/>
          <a:lstStyle/>
          <a:p>
            <a:pPr algn="r" defTabSz="356616">
              <a:defRPr/>
            </a:pPr>
            <a:r>
              <a:rPr lang="en-US" sz="62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71500"/>
            <a:ext cx="6858000" cy="2286000"/>
          </a:xfrm>
        </p:spPr>
        <p:txBody>
          <a:bodyPr/>
          <a:lstStyle>
            <a:lvl1pPr algn="l">
              <a:defRPr sz="25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65" y="3273779"/>
            <a:ext cx="6400801" cy="874888"/>
          </a:xfrm>
        </p:spPr>
        <p:txBody>
          <a:bodyPr rtlCol="0" anchor="b">
            <a:normAutofit/>
          </a:bodyPr>
          <a:lstStyle>
            <a:lvl1pPr>
              <a:buNone/>
              <a:defRPr lang="en-US" sz="19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4" y="4148668"/>
            <a:ext cx="6400801" cy="84666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9DABC-CC2D-4F1E-B23A-4FAC6CA47699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6F533-B197-46F0-8877-76568036D1AC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9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71500"/>
            <a:ext cx="7543800" cy="22860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273778"/>
            <a:ext cx="6400800" cy="698500"/>
          </a:xfrm>
        </p:spPr>
        <p:txBody>
          <a:bodyPr rtlCol="0" anchor="b">
            <a:normAutofit/>
          </a:bodyPr>
          <a:lstStyle>
            <a:lvl1pPr>
              <a:buNone/>
              <a:defRPr lang="en-US" sz="19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4" y="3972276"/>
            <a:ext cx="6400801" cy="102305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AE4E-8F20-4DBD-882C-F3A10F33988C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A632-ACFA-45DE-A009-6D085CCA4B0B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01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ED186-288A-4E00-B984-97B54F35E340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91E0-F296-4F4B-A147-F37FC68574AC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71500"/>
            <a:ext cx="1543050" cy="3810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71500"/>
            <a:ext cx="5867400" cy="4423833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94B69-1E42-4394-AF9B-31080E9602EB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31B45-A389-48C0-9150-751832CEDD42}" type="slidenum">
              <a:rPr lang="uk-UA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95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7057"/>
            <a:ext cx="9171316" cy="5729113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00" y="2003779"/>
            <a:ext cx="5826719" cy="1371918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00" y="3375695"/>
            <a:ext cx="5826719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37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35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250726"/>
            <a:ext cx="6347715" cy="152215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3772873"/>
            <a:ext cx="6347715" cy="7170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03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2"/>
            <a:ext cx="6347714" cy="11006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800492"/>
            <a:ext cx="3088109" cy="323397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800492"/>
            <a:ext cx="3088110" cy="323397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83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508002"/>
            <a:ext cx="6347713" cy="110066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800819"/>
            <a:ext cx="3090672" cy="480218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281041"/>
            <a:ext cx="3090672" cy="275343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1800819"/>
            <a:ext cx="3090672" cy="480218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281041"/>
            <a:ext cx="3090672" cy="275343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67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08002"/>
            <a:ext cx="6347714" cy="11006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08" indent="0">
              <a:buNone/>
              <a:defRPr sz="1800" b="1"/>
            </a:lvl3pPr>
            <a:lvl4pPr marL="1371160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7" indent="0">
              <a:buNone/>
              <a:defRPr sz="1600" b="1"/>
            </a:lvl6pPr>
            <a:lvl7pPr marL="2742320" indent="0">
              <a:buNone/>
              <a:defRPr sz="1600" b="1"/>
            </a:lvl7pPr>
            <a:lvl8pPr marL="3199376" indent="0">
              <a:buNone/>
              <a:defRPr sz="1600" b="1"/>
            </a:lvl8pPr>
            <a:lvl9pPr marL="365643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7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08" indent="0">
              <a:buNone/>
              <a:defRPr sz="1800" b="1"/>
            </a:lvl3pPr>
            <a:lvl4pPr marL="1371160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7" indent="0">
              <a:buNone/>
              <a:defRPr sz="1600" b="1"/>
            </a:lvl6pPr>
            <a:lvl7pPr marL="2742320" indent="0">
              <a:buNone/>
              <a:defRPr sz="1600" b="1"/>
            </a:lvl7pPr>
            <a:lvl8pPr marL="3199376" indent="0">
              <a:buNone/>
              <a:defRPr sz="1600" b="1"/>
            </a:lvl8pPr>
            <a:lvl9pPr marL="365643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96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248837"/>
            <a:ext cx="2790182" cy="106538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0" y="429106"/>
            <a:ext cx="3386037" cy="46053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314224"/>
            <a:ext cx="2790182" cy="21537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87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00500"/>
            <a:ext cx="6347714" cy="47228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508002"/>
            <a:ext cx="6347714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4472782"/>
            <a:ext cx="6347714" cy="56168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35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6347714" cy="28363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725333"/>
            <a:ext cx="6347714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41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508000"/>
            <a:ext cx="6072182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026833"/>
            <a:ext cx="5419804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3725333"/>
            <a:ext cx="6347715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6" y="658649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4" y="2405464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6311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609990"/>
            <a:ext cx="6347715" cy="2162883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3772873"/>
            <a:ext cx="6347715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70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508000"/>
            <a:ext cx="6072182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344333"/>
            <a:ext cx="6347716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3772873"/>
            <a:ext cx="6347715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6" y="658649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4" y="2405464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503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508000"/>
            <a:ext cx="6341465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344333"/>
            <a:ext cx="6347716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3772873"/>
            <a:ext cx="6347715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29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26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508003"/>
            <a:ext cx="978812" cy="4376209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508003"/>
            <a:ext cx="5195026" cy="43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6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7057"/>
            <a:ext cx="9171316" cy="5729113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2003779"/>
            <a:ext cx="5826719" cy="1371918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375695"/>
            <a:ext cx="5826719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7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45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50724"/>
            <a:ext cx="6347715" cy="152215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772873"/>
            <a:ext cx="6347715" cy="7170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56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6347714" cy="11006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800491"/>
            <a:ext cx="3088109" cy="323397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1800492"/>
            <a:ext cx="3088110" cy="323397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246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6347713" cy="110066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800819"/>
            <a:ext cx="3090672" cy="480218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281039"/>
            <a:ext cx="3090672" cy="275343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1800819"/>
            <a:ext cx="3090672" cy="480218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281039"/>
            <a:ext cx="3090672" cy="275343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86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08000"/>
            <a:ext cx="6347714" cy="11006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72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248837"/>
            <a:ext cx="2790182" cy="106538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6" y="429105"/>
            <a:ext cx="3386037" cy="46053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314224"/>
            <a:ext cx="2790182" cy="21537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650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00500"/>
            <a:ext cx="6347714" cy="47228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508000"/>
            <a:ext cx="6347714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4472782"/>
            <a:ext cx="6347714" cy="56168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916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6347714" cy="28363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725333"/>
            <a:ext cx="6347714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1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508000"/>
            <a:ext cx="6072182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026833"/>
            <a:ext cx="5419804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725333"/>
            <a:ext cx="6347715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2" y="658649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405464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3595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609990"/>
            <a:ext cx="6347715" cy="2162883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772873"/>
            <a:ext cx="6347715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37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508000"/>
            <a:ext cx="6072182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344333"/>
            <a:ext cx="6347716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772873"/>
            <a:ext cx="6347715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2" y="658649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405464"/>
            <a:ext cx="457319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54452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508000"/>
            <a:ext cx="6341465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3344333"/>
            <a:ext cx="6347716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3772873"/>
            <a:ext cx="6347715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625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366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508001"/>
            <a:ext cx="978812" cy="4376209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508001"/>
            <a:ext cx="5195026" cy="43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2754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055" indent="0">
              <a:buNone/>
              <a:defRPr sz="1200"/>
            </a:lvl2pPr>
            <a:lvl3pPr marL="914108" indent="0">
              <a:buNone/>
              <a:defRPr sz="1000"/>
            </a:lvl3pPr>
            <a:lvl4pPr marL="1371160" indent="0">
              <a:buNone/>
              <a:defRPr sz="900"/>
            </a:lvl4pPr>
            <a:lvl5pPr marL="1828215" indent="0">
              <a:buNone/>
              <a:defRPr sz="900"/>
            </a:lvl5pPr>
            <a:lvl6pPr marL="2285267" indent="0">
              <a:buNone/>
              <a:defRPr sz="900"/>
            </a:lvl6pPr>
            <a:lvl7pPr marL="2742320" indent="0">
              <a:buNone/>
              <a:defRPr sz="900"/>
            </a:lvl7pPr>
            <a:lvl8pPr marL="3199376" indent="0">
              <a:buNone/>
              <a:defRPr sz="900"/>
            </a:lvl8pPr>
            <a:lvl9pPr marL="365643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055" indent="0">
              <a:buNone/>
              <a:defRPr sz="2800"/>
            </a:lvl2pPr>
            <a:lvl3pPr marL="914108" indent="0">
              <a:buNone/>
              <a:defRPr sz="2400"/>
            </a:lvl3pPr>
            <a:lvl4pPr marL="1371160" indent="0">
              <a:buNone/>
              <a:defRPr sz="2000"/>
            </a:lvl4pPr>
            <a:lvl5pPr marL="1828215" indent="0">
              <a:buNone/>
              <a:defRPr sz="2000"/>
            </a:lvl5pPr>
            <a:lvl6pPr marL="2285267" indent="0">
              <a:buNone/>
              <a:defRPr sz="2000"/>
            </a:lvl6pPr>
            <a:lvl7pPr marL="2742320" indent="0">
              <a:buNone/>
              <a:defRPr sz="2000"/>
            </a:lvl7pPr>
            <a:lvl8pPr marL="3199376" indent="0">
              <a:buNone/>
              <a:defRPr sz="2000"/>
            </a:lvl8pPr>
            <a:lvl9pPr marL="365643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055" indent="0">
              <a:buNone/>
              <a:defRPr sz="1200"/>
            </a:lvl2pPr>
            <a:lvl3pPr marL="914108" indent="0">
              <a:buNone/>
              <a:defRPr sz="1000"/>
            </a:lvl3pPr>
            <a:lvl4pPr marL="1371160" indent="0">
              <a:buNone/>
              <a:defRPr sz="900"/>
            </a:lvl4pPr>
            <a:lvl5pPr marL="1828215" indent="0">
              <a:buNone/>
              <a:defRPr sz="900"/>
            </a:lvl5pPr>
            <a:lvl6pPr marL="2285267" indent="0">
              <a:buNone/>
              <a:defRPr sz="900"/>
            </a:lvl6pPr>
            <a:lvl7pPr marL="2742320" indent="0">
              <a:buNone/>
              <a:defRPr sz="900"/>
            </a:lvl7pPr>
            <a:lvl8pPr marL="3199376" indent="0">
              <a:buNone/>
              <a:defRPr sz="900"/>
            </a:lvl8pPr>
            <a:lvl9pPr marL="365643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11" tIns="45704" rIns="91411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11" tIns="45704" rIns="91411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74"/>
            <a:ext cx="2133600" cy="304271"/>
          </a:xfrm>
          <a:prstGeom prst="rect">
            <a:avLst/>
          </a:prstGeom>
        </p:spPr>
        <p:txBody>
          <a:bodyPr vert="horz" lIns="91411" tIns="45704" rIns="91411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74"/>
            <a:ext cx="2895600" cy="304271"/>
          </a:xfrm>
          <a:prstGeom prst="rect">
            <a:avLst/>
          </a:prstGeom>
        </p:spPr>
        <p:txBody>
          <a:bodyPr vert="horz" lIns="91411" tIns="45704" rIns="91411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74"/>
            <a:ext cx="2133600" cy="304271"/>
          </a:xfrm>
          <a:prstGeom prst="rect">
            <a:avLst/>
          </a:prstGeom>
        </p:spPr>
        <p:txBody>
          <a:bodyPr vert="horz" lIns="91411" tIns="45704" rIns="91411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8" indent="-342788" algn="l" defTabSz="91410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1" indent="-285661" algn="l" defTabSz="914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2" indent="-228528" algn="l" defTabSz="9141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8" indent="-228528" algn="l" defTabSz="91410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43" indent="-228528" algn="l" defTabSz="91410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96" indent="-228528" algn="l" defTabSz="914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8" indent="-228528" algn="l" defTabSz="914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04" indent="-228528" algn="l" defTabSz="914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2" indent="-228528" algn="l" defTabSz="914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8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0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5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7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0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6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1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905625" y="2469886"/>
            <a:ext cx="2235994" cy="2673614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60" y="3739887"/>
            <a:ext cx="6400800" cy="1255448"/>
          </a:xfrm>
          <a:prstGeom prst="rect">
            <a:avLst/>
          </a:prstGeom>
          <a:effectLst/>
        </p:spPr>
        <p:txBody>
          <a:bodyPr vert="horz" lIns="71312" tIns="35657" rIns="71312" bIns="35657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3160" y="571500"/>
            <a:ext cx="6400800" cy="30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312" tIns="35657" rIns="71312" bIns="3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Відредагуйте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10" y="5143507"/>
            <a:ext cx="1200150" cy="304271"/>
          </a:xfrm>
          <a:prstGeom prst="rect">
            <a:avLst/>
          </a:prstGeom>
        </p:spPr>
        <p:txBody>
          <a:bodyPr vert="horz" lIns="71312" tIns="35657" rIns="71312" bIns="35657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defTabSz="356560">
              <a:defRPr/>
            </a:pPr>
            <a:fld id="{92AAAA32-D96B-4C9A-8E76-35E319593C5E}" type="datetimeFigureOut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560"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60" y="5143507"/>
            <a:ext cx="5657850" cy="304271"/>
          </a:xfrm>
          <a:prstGeom prst="rect">
            <a:avLst/>
          </a:prstGeom>
        </p:spPr>
        <p:txBody>
          <a:bodyPr vert="horz" lIns="71312" tIns="35657" rIns="71312" bIns="35657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defTabSz="356560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648737"/>
            <a:ext cx="857250" cy="558271"/>
          </a:xfrm>
          <a:prstGeom prst="rect">
            <a:avLst/>
          </a:prstGeom>
        </p:spPr>
        <p:txBody>
          <a:bodyPr vert="horz" lIns="71312" tIns="35657" rIns="71312" bIns="3565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2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defTabSz="356560">
              <a:defRPr/>
            </a:pPr>
            <a:fld id="{98E16330-6B73-46A6-9051-66023ECD77A3}" type="slidenum">
              <a:rPr lang="uk-UA" smtClean="0">
                <a:solidFill>
                  <a:srgbClr val="146194">
                    <a:lumMod val="50000"/>
                  </a:srgbClr>
                </a:solidFill>
              </a:rPr>
              <a:pPr defTabSz="356560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12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356560" rtl="0" eaLnBrk="0" fontAlgn="base" hangingPunct="0">
        <a:spcBef>
          <a:spcPct val="0"/>
        </a:spcBef>
        <a:spcAft>
          <a:spcPct val="0"/>
        </a:spcAft>
        <a:defRPr sz="28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5656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2pPr>
      <a:lvl3pPr algn="l" defTabSz="35656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3pPr>
      <a:lvl4pPr algn="l" defTabSz="35656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4pPr>
      <a:lvl5pPr algn="l" defTabSz="35656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2849" indent="-222849" algn="l" defTabSz="356560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1pPr>
      <a:lvl2pPr marL="579409" indent="-222849" algn="l" defTabSz="356560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35967" indent="-222849" algn="l" defTabSz="356560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203387" indent="-133710" algn="l" defTabSz="356560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4pPr>
      <a:lvl5pPr marL="1559947" indent="-133710" algn="l" defTabSz="356560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5pPr>
      <a:lvl6pPr marL="1961074" indent="-178280" algn="l" defTabSz="356560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317634" indent="-178280" algn="l" defTabSz="356560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674192" indent="-178280" algn="l" defTabSz="356560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030751" indent="-178280" algn="l" defTabSz="356560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60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17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76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36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795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54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12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72" algn="l" defTabSz="356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905625" y="2469886"/>
            <a:ext cx="2235994" cy="2673614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60" y="3739887"/>
            <a:ext cx="6400800" cy="1255448"/>
          </a:xfrm>
          <a:prstGeom prst="rect">
            <a:avLst/>
          </a:prstGeom>
          <a:effectLst/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3160" y="571500"/>
            <a:ext cx="6400800" cy="301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Відредагуйте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10" y="5143502"/>
            <a:ext cx="1200150" cy="304271"/>
          </a:xfrm>
          <a:prstGeom prst="rect">
            <a:avLst/>
          </a:prstGeom>
        </p:spPr>
        <p:txBody>
          <a:bodyPr vert="horz" lIns="71323" tIns="35662" rIns="71323" bIns="35662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defTabSz="356616">
              <a:defRPr/>
            </a:pPr>
            <a:fld id="{92AAAA32-D96B-4C9A-8E76-35E319593C5E}" type="datetimeFigureOut">
              <a:rPr lang="uk-UA">
                <a:solidFill>
                  <a:srgbClr val="146194">
                    <a:lumMod val="50000"/>
                  </a:srgbClr>
                </a:solidFill>
              </a:rPr>
              <a:pPr defTabSz="356616">
                <a:defRPr/>
              </a:pPr>
              <a:t>28.02.2020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60" y="5143502"/>
            <a:ext cx="5657850" cy="304271"/>
          </a:xfrm>
          <a:prstGeom prst="rect">
            <a:avLst/>
          </a:prstGeom>
        </p:spPr>
        <p:txBody>
          <a:bodyPr vert="horz" lIns="71323" tIns="35662" rIns="71323" bIns="35662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defTabSz="356616">
              <a:defRPr/>
            </a:pPr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648732"/>
            <a:ext cx="857250" cy="558271"/>
          </a:xfrm>
          <a:prstGeom prst="rect">
            <a:avLst/>
          </a:prstGeom>
        </p:spPr>
        <p:txBody>
          <a:bodyPr vert="horz" lIns="71323" tIns="35662" rIns="71323" bIns="35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2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defTabSz="356616">
              <a:defRPr/>
            </a:pPr>
            <a:fld id="{98E16330-6B73-46A6-9051-66023ECD77A3}" type="slidenum">
              <a:rPr lang="uk-UA">
                <a:solidFill>
                  <a:srgbClr val="146194">
                    <a:lumMod val="50000"/>
                  </a:srgbClr>
                </a:solidFill>
              </a:rPr>
              <a:pPr defTabSz="356616">
                <a:defRPr/>
              </a:pPr>
              <a:t>‹#›</a:t>
            </a:fld>
            <a:endParaRPr lang="uk-UA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44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356616" rtl="0" eaLnBrk="0" fontAlgn="base" hangingPunct="0">
        <a:spcBef>
          <a:spcPct val="0"/>
        </a:spcBef>
        <a:spcAft>
          <a:spcPct val="0"/>
        </a:spcAft>
        <a:defRPr sz="28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35661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2pPr>
      <a:lvl3pPr algn="l" defTabSz="35661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3pPr>
      <a:lvl4pPr algn="l" defTabSz="35661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4pPr>
      <a:lvl5pPr algn="l" defTabSz="356616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2885" indent="-222885" algn="l" defTabSz="356616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1pPr>
      <a:lvl2pPr marL="579501" indent="-222885" algn="l" defTabSz="356616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36117" indent="-222885" algn="l" defTabSz="356616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200" kern="1200">
          <a:solidFill>
            <a:srgbClr val="0F496F"/>
          </a:solidFill>
          <a:latin typeface="+mn-lt"/>
          <a:ea typeface="+mn-ea"/>
          <a:cs typeface="+mn-cs"/>
        </a:defRPr>
      </a:lvl3pPr>
      <a:lvl4pPr marL="1203579" indent="-133731" algn="l" defTabSz="356616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4pPr>
      <a:lvl5pPr marL="1560195" indent="-133731" algn="l" defTabSz="356616" rtl="0" eaLnBrk="0" fontAlgn="base" hangingPunct="0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itchFamily="18" charset="2"/>
        <a:buChar char=""/>
        <a:defRPr sz="1100" kern="1200">
          <a:solidFill>
            <a:srgbClr val="0F496F"/>
          </a:solidFill>
          <a:latin typeface="+mn-lt"/>
          <a:ea typeface="+mn-ea"/>
          <a:cs typeface="+mn-cs"/>
        </a:defRPr>
      </a:lvl5pPr>
      <a:lvl6pPr marL="1961388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318004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674620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031236" indent="-178308" algn="l" defTabSz="356616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7057"/>
            <a:ext cx="9171317" cy="5729113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508002"/>
            <a:ext cx="6347713" cy="110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800492"/>
            <a:ext cx="6347714" cy="3233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5034472"/>
            <a:ext cx="68413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400"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5034472"/>
            <a:ext cx="462297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5034472"/>
            <a:ext cx="51263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914400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400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2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7057"/>
            <a:ext cx="9171317" cy="5729113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6347713" cy="110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800492"/>
            <a:ext cx="6347714" cy="3233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5034470"/>
            <a:ext cx="684132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8A7EC1-AFC1-4BF6-B966-998465BBCE7E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 defTabSz="914400"/>
              <a:t>28.02.2020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034470"/>
            <a:ext cx="462297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5034470"/>
            <a:ext cx="51263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914400"/>
            <a:fld id="{C7A43C91-D023-45FA-9C8F-1152CA4F94A5}" type="slidenum">
              <a:rPr lang="uk-UA" smtClean="0">
                <a:solidFill>
                  <a:srgbClr val="F496CB">
                    <a:lumMod val="75000"/>
                  </a:srgbClr>
                </a:solidFill>
              </a:rPr>
              <a:pPr defTabSz="914400"/>
              <a:t>‹#›</a:t>
            </a:fld>
            <a:endParaRPr lang="uk-UA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5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jpe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microsoft.com/office/2007/relationships/hdphoto" Target="../media/hdphoto4.wdp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Ð¾ÑÐºÑÑÑÐºÐ° Ñ ÑÐ¸Ð¼Ð²Ð¾Ð»Ð¸ÐºÐ¾Ð¹ ÑÐºÑÐ°Ð¸Ð½Ñ Ð¿Ð°ÑÑÑÐ¾ÑÐ¸ÑÐ½Ð° ÑÐ¾Ð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082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3968" y="1368447"/>
            <a:ext cx="4591272" cy="589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400" b="1" dirty="0" smtClean="0">
                <a:solidFill>
                  <a:srgbClr val="610073"/>
                </a:solidFill>
              </a:rPr>
              <a:t>                                    Загальний </a:t>
            </a:r>
            <a:r>
              <a:rPr lang="uk-UA" sz="1400" b="1" dirty="0">
                <a:solidFill>
                  <a:srgbClr val="610073"/>
                </a:solidFill>
              </a:rPr>
              <a:t>обсяг </a:t>
            </a:r>
            <a:r>
              <a:rPr lang="uk-UA" sz="1400" b="1" dirty="0" smtClean="0">
                <a:solidFill>
                  <a:srgbClr val="610073"/>
                </a:solidFill>
              </a:rPr>
              <a:t>видатків за галузями:</a:t>
            </a:r>
            <a:endParaRPr lang="uk-UA" sz="19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3678480"/>
              </p:ext>
            </p:extLst>
          </p:nvPr>
        </p:nvGraphicFramePr>
        <p:xfrm>
          <a:off x="4860038" y="956364"/>
          <a:ext cx="4058361" cy="352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" name="Диаграмма" r:id="rId4" imgW="8439223" imgH="6353100" progId="MSGraph.Chart.8">
                  <p:embed followColorScheme="full"/>
                </p:oleObj>
              </mc:Choice>
              <mc:Fallback>
                <p:oleObj name="Диаграмма" r:id="rId4" imgW="8439223" imgH="6353100" progId="MSGraph.Chart.8">
                  <p:embed followColorScheme="full"/>
                  <p:pic>
                    <p:nvPicPr>
                      <p:cNvPr id="0" name="Объект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8" y="956364"/>
                        <a:ext cx="4058361" cy="352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6523784" y="1777380"/>
            <a:ext cx="216024" cy="1192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1,6%</a:t>
            </a:r>
            <a:r>
              <a:rPr lang="ru-RU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7093080" y="2064175"/>
            <a:ext cx="288032" cy="2187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83,8%</a:t>
            </a:r>
            <a:r>
              <a:rPr lang="ru-RU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>
            <a:off x="6245419" y="1718327"/>
            <a:ext cx="216024" cy="1417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   3,1%</a:t>
            </a:r>
            <a:r>
              <a:rPr lang="ru-RU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 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gray">
          <a:xfrm>
            <a:off x="5777367" y="1834628"/>
            <a:ext cx="288032" cy="1230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11,2%</a:t>
            </a:r>
            <a:r>
              <a:rPr lang="ru-RU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619674" y="121197"/>
            <a:ext cx="8064896" cy="432048"/>
          </a:xfrm>
          <a:prstGeom prst="rect">
            <a:avLst/>
          </a:prstGeom>
        </p:spPr>
        <p:txBody>
          <a:bodyPr vert="horz" lIns="91411" tIns="45704" rIns="91411" bIns="45704" rtlCol="0">
            <a:normAutofit fontScale="25000" lnSpcReduction="20000"/>
          </a:bodyPr>
          <a:lstStyle>
            <a:lvl1pPr marL="342872" indent="-34287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0" indent="-285727" algn="l" defTabSz="9143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8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72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36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99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2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6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88" indent="-228582" algn="l" defTabSz="9143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управління ОКСМП ЮМР </a:t>
            </a:r>
          </a:p>
          <a:p>
            <a:pPr marL="0" indent="0" algn="ctr">
              <a:buNone/>
            </a:pPr>
            <a:r>
              <a:rPr lang="uk-UA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виконання бюджетних </a:t>
            </a:r>
            <a:r>
              <a:rPr lang="uk-UA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 у 2019 році</a:t>
            </a:r>
            <a:endParaRPr lang="uk-UA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gray">
          <a:xfrm>
            <a:off x="5184068" y="1844731"/>
            <a:ext cx="216024" cy="2194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   0,3%</a:t>
            </a:r>
            <a:r>
              <a:rPr lang="ru-RU" sz="14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 </a:t>
            </a:r>
          </a:p>
        </p:txBody>
      </p:sp>
      <p:graphicFrame>
        <p:nvGraphicFramePr>
          <p:cNvPr id="6" name="Объект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79085371"/>
              </p:ext>
            </p:extLst>
          </p:nvPr>
        </p:nvGraphicFramePr>
        <p:xfrm>
          <a:off x="2574146" y="3217540"/>
          <a:ext cx="4057650" cy="352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" name="Диаграмма" r:id="rId6" imgW="8439223" imgH="6353100" progId="MSGraph.Chart.8">
                  <p:embed followColorScheme="full"/>
                </p:oleObj>
              </mc:Choice>
              <mc:Fallback>
                <p:oleObj name="Диаграмма" r:id="rId6" imgW="8439223" imgH="6353100" progId="MSGraph.Chart.8">
                  <p:embed followColorScheme="full"/>
                  <p:pic>
                    <p:nvPicPr>
                      <p:cNvPr id="0" name="Объект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146" y="3217540"/>
                        <a:ext cx="4057650" cy="352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Объект 4"/>
          <p:cNvSpPr txBox="1">
            <a:spLocks/>
          </p:cNvSpPr>
          <p:nvPr/>
        </p:nvSpPr>
        <p:spPr>
          <a:xfrm>
            <a:off x="2937820" y="3554418"/>
            <a:ext cx="4018013" cy="599227"/>
          </a:xfrm>
          <a:prstGeom prst="rect">
            <a:avLst/>
          </a:prstGeom>
        </p:spPr>
        <p:txBody>
          <a:bodyPr vert="horz" lIns="91411" tIns="45704" rIns="91411" bIns="45704" rtlCol="0">
            <a:normAutofit/>
          </a:bodyPr>
          <a:lstStyle>
            <a:lvl1pPr marL="342788" indent="-34278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11" indent="-285661" algn="l" defTabSz="914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32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688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43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796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48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04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52" indent="-228528" algn="l" defTabSz="91410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1400" b="1" dirty="0" smtClean="0">
                <a:solidFill>
                  <a:srgbClr val="610073"/>
                </a:solidFill>
              </a:rPr>
              <a:t>          Загальний обсяг видатків за статтями: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gray">
          <a:xfrm>
            <a:off x="4499992" y="4153645"/>
            <a:ext cx="288032" cy="2187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</a:t>
            </a:r>
            <a:r>
              <a:rPr lang="ru-RU" sz="1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70,6%</a:t>
            </a:r>
            <a:r>
              <a:rPr lang="ru-RU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endParaRPr lang="ru-RU" sz="1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gray">
          <a:xfrm>
            <a:off x="3563888" y="3847105"/>
            <a:ext cx="288032" cy="2187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</a:t>
            </a:r>
            <a:r>
              <a:rPr lang="ru-RU" sz="1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12,4%</a:t>
            </a:r>
            <a:r>
              <a:rPr lang="ru-RU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endParaRPr lang="ru-RU" sz="1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2955823" y="3993214"/>
            <a:ext cx="216024" cy="1997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3</a:t>
            </a:r>
            <a:r>
              <a:rPr lang="ru-RU" sz="1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,4%</a:t>
            </a:r>
            <a:r>
              <a:rPr lang="ru-RU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endParaRPr lang="ru-RU" sz="1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gray">
          <a:xfrm>
            <a:off x="2721796" y="4093695"/>
            <a:ext cx="216024" cy="1997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</a:t>
            </a:r>
            <a:r>
              <a:rPr lang="ru-RU" sz="1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7,2%</a:t>
            </a:r>
            <a:r>
              <a:rPr lang="ru-RU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endParaRPr lang="ru-RU" sz="1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2613784" y="4364550"/>
            <a:ext cx="216024" cy="1997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 algn="ctr" eaLnBrk="0" hangingPunct="0">
              <a:defRPr/>
            </a:pPr>
            <a:r>
              <a:rPr lang="ru-RU" sz="1000" b="1" dirty="0">
                <a:solidFill>
                  <a:srgbClr val="0000FF"/>
                </a:solidFill>
                <a:latin typeface="Arial Narrow" panose="020B0606020202030204" pitchFamily="34" charset="0"/>
              </a:rPr>
              <a:t>  </a:t>
            </a:r>
            <a:r>
              <a:rPr lang="ru-RU" sz="10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6,4%</a:t>
            </a:r>
            <a:r>
              <a:rPr lang="ru-RU" sz="1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endParaRPr lang="ru-RU" sz="1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7605" y="756658"/>
            <a:ext cx="208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173 136,81 </a:t>
            </a:r>
            <a:r>
              <a:rPr lang="uk-UA" b="1" dirty="0" err="1">
                <a:solidFill>
                  <a:srgbClr val="C00000"/>
                </a:solidFill>
              </a:rPr>
              <a:t>тис.грн</a:t>
            </a:r>
            <a:r>
              <a:rPr lang="uk-UA" sz="28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0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 bwMode="auto">
          <a:xfrm>
            <a:off x="2518174" y="1709214"/>
            <a:ext cx="4279106" cy="3600979"/>
          </a:xfrm>
        </p:spPr>
        <p:txBody>
          <a:bodyPr wrap="square" tIns="8424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працівників 		45</a:t>
            </a:r>
            <a:b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тренерів 			24</a:t>
            </a:r>
            <a:b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видів спорту 		13</a:t>
            </a:r>
            <a:b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дітей 				574</a:t>
            </a: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учасників ЧО 		354		62 %</a:t>
            </a:r>
            <a:b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призерів   ЧО		258		45 %</a:t>
            </a: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учасників ЧУ		84		15 %</a:t>
            </a: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6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>Кількість призерів   ЧУ		58		10 %</a:t>
            </a:r>
            <a: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  <a:t/>
            </a:r>
            <a:br>
              <a:rPr lang="uk-UA" sz="800" b="1" cap="none">
                <a:ln>
                  <a:noFill/>
                </a:ln>
                <a:solidFill>
                  <a:srgbClr val="FFFF00"/>
                </a:solidFill>
                <a:latin typeface="Arial" charset="0"/>
              </a:rPr>
            </a:br>
            <a:r>
              <a:rPr lang="uk-UA" sz="1400" cap="none">
                <a:ln>
                  <a:noFill/>
                </a:ln>
                <a:latin typeface="Arial" charset="0"/>
              </a:rPr>
              <a:t>		</a:t>
            </a:r>
          </a:p>
        </p:txBody>
      </p:sp>
      <p:sp>
        <p:nvSpPr>
          <p:cNvPr id="18434" name="Заголовок 1"/>
          <p:cNvSpPr>
            <a:spLocks/>
          </p:cNvSpPr>
          <p:nvPr/>
        </p:nvSpPr>
        <p:spPr bwMode="auto">
          <a:xfrm>
            <a:off x="772716" y="0"/>
            <a:ext cx="7547372" cy="151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09" tIns="35655" rIns="71309" bIns="35655" anchor="ctr"/>
          <a:lstStyle/>
          <a:p>
            <a:pPr algn="ctr" defTabSz="356546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>
                <a:solidFill>
                  <a:srgbClr val="A50E82"/>
                </a:solidFill>
                <a:latin typeface="Arial" charset="0"/>
                <a:cs typeface="Arial" charset="0"/>
              </a:rPr>
              <a:t>ФІЗИЧНА КУЛЬТУРА І СПОРТ - 8061,9 МЛН. ГРН.</a:t>
            </a:r>
            <a:br>
              <a:rPr lang="uk-UA" sz="2200" b="1">
                <a:solidFill>
                  <a:srgbClr val="A50E82"/>
                </a:solidFill>
                <a:latin typeface="Arial" charset="0"/>
                <a:cs typeface="Arial" charset="0"/>
              </a:rPr>
            </a:br>
            <a:r>
              <a:rPr lang="uk-UA" sz="2200" b="1">
                <a:solidFill>
                  <a:srgbClr val="A50E82"/>
                </a:solidFill>
                <a:latin typeface="Arial" charset="0"/>
                <a:cs typeface="Arial" charset="0"/>
              </a:rPr>
              <a:t/>
            </a:r>
            <a:br>
              <a:rPr lang="uk-UA" sz="2200" b="1">
                <a:solidFill>
                  <a:srgbClr val="A50E82"/>
                </a:solidFill>
                <a:latin typeface="Arial" charset="0"/>
                <a:cs typeface="Arial" charset="0"/>
              </a:rPr>
            </a:br>
            <a:r>
              <a:rPr lang="uk-UA" sz="1600" b="1">
                <a:solidFill>
                  <a:srgbClr val="A50E82"/>
                </a:solidFill>
                <a:latin typeface="Arial" charset="0"/>
                <a:cs typeface="Arial" charset="0"/>
              </a:rPr>
              <a:t>МІСЬКСПОРТКОМІТЕТ                   СПОРТ ДЛЯ ВСІХ             Южненська ДЮСШ</a:t>
            </a:r>
          </a:p>
        </p:txBody>
      </p:sp>
      <p:sp>
        <p:nvSpPr>
          <p:cNvPr id="18435" name="Line 5"/>
          <p:cNvSpPr>
            <a:spLocks noChangeShapeType="1"/>
          </p:cNvSpPr>
          <p:nvPr/>
        </p:nvSpPr>
        <p:spPr bwMode="auto">
          <a:xfrm flipH="1">
            <a:off x="2636055" y="678657"/>
            <a:ext cx="1178719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1309" tIns="35655" rIns="71309" bIns="35655"/>
          <a:lstStyle/>
          <a:p>
            <a:pPr defTabSz="356546"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>
            <a:off x="5968610" y="702469"/>
            <a:ext cx="1103709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1309" tIns="35655" rIns="71309" bIns="35655"/>
          <a:lstStyle/>
          <a:p>
            <a:pPr defTabSz="356546"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>
            <a:off x="4832747" y="631040"/>
            <a:ext cx="0" cy="3452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1309" tIns="35655" rIns="71309" bIns="35655"/>
          <a:lstStyle/>
          <a:p>
            <a:pPr defTabSz="356546"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30" y="1572949"/>
            <a:ext cx="2089547" cy="1210468"/>
          </a:xfrm>
          <a:prstGeom prst="rect">
            <a:avLst/>
          </a:prstGeom>
          <a:noFill/>
        </p:spPr>
      </p:pic>
      <p:pic>
        <p:nvPicPr>
          <p:cNvPr id="18443" name="Picture 11" descr="IMG-5b337879c99c325f125dde9fd68270c4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8127" y="1547814"/>
            <a:ext cx="2576513" cy="1609990"/>
          </a:xfrm>
          <a:prstGeom prst="rect">
            <a:avLst/>
          </a:prstGeom>
          <a:noFill/>
        </p:spPr>
      </p:pic>
      <p:pic>
        <p:nvPicPr>
          <p:cNvPr id="18444" name="Picture 12" descr="20190527_1119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1319" y="3477949"/>
            <a:ext cx="2088356" cy="1740958"/>
          </a:xfrm>
          <a:prstGeom prst="rect">
            <a:avLst/>
          </a:prstGeom>
          <a:noFill/>
        </p:spPr>
      </p:pic>
      <p:pic>
        <p:nvPicPr>
          <p:cNvPr id="18445" name="Picture 13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085" y="3290102"/>
            <a:ext cx="2053828" cy="1710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46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 bwMode="auto">
          <a:xfrm>
            <a:off x="1407319" y="423335"/>
            <a:ext cx="6400800" cy="469636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uk-UA" sz="2500" b="1" cap="none" dirty="0">
                <a:ln>
                  <a:noFill/>
                </a:ln>
                <a:solidFill>
                  <a:schemeClr val="accent2"/>
                </a:solidFill>
                <a:latin typeface="Arial" charset="0"/>
              </a:rPr>
              <a:t>ФІНАНСУВАННЯ</a:t>
            </a:r>
            <a:r>
              <a:rPr lang="uk-UA" sz="800" b="1" cap="none" dirty="0">
                <a:ln>
                  <a:noFill/>
                </a:ln>
                <a:solidFill>
                  <a:schemeClr val="accent2"/>
                </a:solidFill>
                <a:latin typeface="Arial" charset="0"/>
              </a:rPr>
              <a:t/>
            </a:r>
            <a:br>
              <a:rPr lang="uk-UA" sz="800" b="1" cap="none" dirty="0">
                <a:ln>
                  <a:noFill/>
                </a:ln>
                <a:solidFill>
                  <a:schemeClr val="accent2"/>
                </a:solidFill>
                <a:latin typeface="Arial" charset="0"/>
              </a:rPr>
            </a:br>
            <a:endParaRPr lang="uk-UA" sz="2500" b="1" cap="none" dirty="0">
              <a:ln>
                <a:noFill/>
              </a:ln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9458" name="Заголовок 1"/>
          <p:cNvSpPr>
            <a:spLocks/>
          </p:cNvSpPr>
          <p:nvPr/>
        </p:nvSpPr>
        <p:spPr bwMode="auto">
          <a:xfrm>
            <a:off x="2333626" y="1423461"/>
            <a:ext cx="4643438" cy="360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0" tIns="8424" rIns="71320" bIns="35661" anchor="ctr"/>
          <a:lstStyle/>
          <a:p>
            <a:pPr defTabSz="356602" fontAlgn="base">
              <a:spcBef>
                <a:spcPct val="0"/>
              </a:spcBef>
              <a:spcAft>
                <a:spcPct val="0"/>
              </a:spcAft>
            </a:pP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Заробітна плата				2639,7		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32,7%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Утримання						72,0		1,0 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%</a:t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Комунальні послуги			170,3		2,2 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%</a:t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Виїзди на змагання			852,1		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10,6%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Проведення заходів			89,6		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1,1  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%</a:t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Придбання форми 			100,0		1,3 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%</a:t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Будівництво, ремонт			3043,0		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37,8%</a:t>
            </a:r>
          </a:p>
          <a:p>
            <a:pPr defTabSz="356602" fontAlgn="base">
              <a:spcBef>
                <a:spcPct val="0"/>
              </a:spcBef>
              <a:spcAft>
                <a:spcPct val="0"/>
              </a:spcAft>
            </a:pP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Стипендії						52,8		0,9 </a:t>
            </a:r>
            <a:r>
              <a:rPr lang="uk-UA" sz="15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%</a:t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uk-UA" sz="1500" b="1" dirty="0">
                <a:solidFill>
                  <a:srgbClr val="FFFF00"/>
                </a:solidFill>
                <a:latin typeface="Arial" charset="0"/>
                <a:cs typeface="Arial" charset="0"/>
              </a:rPr>
              <a:t>Підтримка ГО					1000,0		12,4 </a:t>
            </a:r>
            <a:r>
              <a:rPr lang="uk-UA" sz="800" b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uk-UA" sz="8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endParaRPr lang="uk-UA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9464" name="Picture 8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659" y="1076854"/>
            <a:ext cx="1914525" cy="1595438"/>
          </a:xfrm>
          <a:prstGeom prst="rect">
            <a:avLst/>
          </a:prstGeom>
          <a:noFill/>
        </p:spPr>
      </p:pic>
      <p:pic>
        <p:nvPicPr>
          <p:cNvPr id="19465" name="Picture 9" descr="20200222_1258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07532"/>
            <a:ext cx="1828800" cy="1524000"/>
          </a:xfrm>
          <a:prstGeom prst="rect">
            <a:avLst/>
          </a:prstGeom>
          <a:noFill/>
        </p:spPr>
      </p:pic>
      <p:pic>
        <p:nvPicPr>
          <p:cNvPr id="19466" name="Picture 10" descr="IMG-3a0735749bdfa55892849d64bdbc1008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7064" y="1041136"/>
            <a:ext cx="1916906" cy="1596760"/>
          </a:xfrm>
          <a:prstGeom prst="rect">
            <a:avLst/>
          </a:prstGeom>
          <a:noFill/>
        </p:spPr>
      </p:pic>
      <p:pic>
        <p:nvPicPr>
          <p:cNvPr id="19467" name="Picture 11" descr="018_99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5885" y="3422390"/>
            <a:ext cx="1851422" cy="1158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66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" y="-94828"/>
            <a:ext cx="9143999" cy="112930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Мережа закладів культури</a:t>
            </a:r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Видатки загального фонду - 19 414,8 тис. грн.</a:t>
            </a:r>
            <a:b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Видатки спеціального фонду – 1 923,03 тис. грн.</a:t>
            </a:r>
            <a:b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розвитку культури на 2017-2021 роки – 297,7 тис. грн.</a:t>
            </a:r>
            <a:r>
              <a:rPr lang="uk-UA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4075579626"/>
              </p:ext>
            </p:extLst>
          </p:nvPr>
        </p:nvGraphicFramePr>
        <p:xfrm>
          <a:off x="1" y="1201315"/>
          <a:ext cx="9144000" cy="451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Стрелка вправо 1"/>
          <p:cNvSpPr/>
          <p:nvPr/>
        </p:nvSpPr>
        <p:spPr>
          <a:xfrm>
            <a:off x="5228822" y="4953002"/>
            <a:ext cx="721218" cy="13952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uk-UA">
              <a:solidFill>
                <a:prstClr val="black"/>
              </a:solidFill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3206845" y="4953002"/>
            <a:ext cx="733711" cy="13952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uk-UA">
              <a:solidFill>
                <a:srgbClr val="BC80E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24">
            <a:off x="5936337" y="101459"/>
            <a:ext cx="3217795" cy="1937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072">
            <a:off x="109951" y="188344"/>
            <a:ext cx="3543878" cy="1866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-924" r="16190" b="924"/>
          <a:stretch/>
        </p:blipFill>
        <p:spPr>
          <a:xfrm>
            <a:off x="69772" y="1605801"/>
            <a:ext cx="2541495" cy="2619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-16914"/>
            <a:ext cx="2880321" cy="2490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858">
            <a:off x="6085084" y="4040860"/>
            <a:ext cx="3113173" cy="16701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15066"/>
          <a:stretch/>
        </p:blipFill>
        <p:spPr>
          <a:xfrm rot="20957338">
            <a:off x="56465" y="4161276"/>
            <a:ext cx="3458730" cy="1623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11307" r="20692" b="8390"/>
          <a:stretch/>
        </p:blipFill>
        <p:spPr>
          <a:xfrm>
            <a:off x="3681069" y="4362729"/>
            <a:ext cx="2172434" cy="13522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1" t="21947" r="29261"/>
          <a:stretch/>
        </p:blipFill>
        <p:spPr>
          <a:xfrm>
            <a:off x="6408386" y="2049888"/>
            <a:ext cx="2631556" cy="1887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" r="4595"/>
          <a:stretch/>
        </p:blipFill>
        <p:spPr>
          <a:xfrm>
            <a:off x="2539316" y="1898868"/>
            <a:ext cx="3950848" cy="2398792"/>
          </a:xfrm>
          <a:prstGeom prst="rect">
            <a:avLst/>
          </a:prstGeom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125709" y="1663427"/>
            <a:ext cx="4778062" cy="555978"/>
          </a:xfrm>
          <a:scene3d>
            <a:camera prst="orthographicFront"/>
            <a:lightRig rig="threePt" dir="t"/>
          </a:scene3d>
          <a:sp3d contourW="12700">
            <a:bevelT prst="angle"/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Культурно-масові заходи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7" name="Picture 5" descr="Картинки по запросу &quot;останній слайд дякую за уваг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93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1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35"/>
          <p:cNvGrpSpPr>
            <a:grpSpLocks/>
          </p:cNvGrpSpPr>
          <p:nvPr/>
        </p:nvGrpSpPr>
        <p:grpSpPr bwMode="auto">
          <a:xfrm>
            <a:off x="354019" y="1140356"/>
            <a:ext cx="2447925" cy="960437"/>
            <a:chOff x="246" y="1490"/>
            <a:chExt cx="1542" cy="726"/>
          </a:xfrm>
        </p:grpSpPr>
        <p:sp>
          <p:nvSpPr>
            <p:cNvPr id="23624" name="AutoShape 16"/>
            <p:cNvSpPr>
              <a:spLocks noChangeArrowheads="1"/>
            </p:cNvSpPr>
            <p:nvPr/>
          </p:nvSpPr>
          <p:spPr bwMode="gray">
            <a:xfrm>
              <a:off x="246" y="1490"/>
              <a:ext cx="1542" cy="726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25" name="Text Box 19"/>
            <p:cNvSpPr txBox="1">
              <a:spLocks noChangeArrowheads="1"/>
            </p:cNvSpPr>
            <p:nvPr/>
          </p:nvSpPr>
          <p:spPr bwMode="gray">
            <a:xfrm>
              <a:off x="437" y="1730"/>
              <a:ext cx="1287" cy="4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Заклади</a:t>
              </a:r>
            </a:p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дошкільної освіти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23556" name="Text Box 20"/>
          <p:cNvSpPr txBox="1">
            <a:spLocks noChangeArrowheads="1"/>
          </p:cNvSpPr>
          <p:nvPr/>
        </p:nvSpPr>
        <p:spPr bwMode="gray">
          <a:xfrm>
            <a:off x="4218492" y="2995085"/>
            <a:ext cx="1018183" cy="3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b="1">
                <a:solidFill>
                  <a:schemeClr val="bg1"/>
                </a:solidFill>
                <a:latin typeface="Book Antiqua" pitchFamily="18" charset="0"/>
              </a:rPr>
              <a:t>ПНЗ - 7</a:t>
            </a:r>
            <a:endParaRPr lang="en-US" altLang="ru-RU" b="1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2117" name="AutoShape 21"/>
          <p:cNvSpPr>
            <a:spLocks noChangeArrowheads="1"/>
          </p:cNvSpPr>
          <p:nvPr/>
        </p:nvSpPr>
        <p:spPr bwMode="gray">
          <a:xfrm>
            <a:off x="354013" y="265212"/>
            <a:ext cx="8610476" cy="480218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99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23558" name="Text Box 22"/>
          <p:cNvSpPr txBox="1">
            <a:spLocks noChangeArrowheads="1"/>
          </p:cNvSpPr>
          <p:nvPr/>
        </p:nvSpPr>
        <p:spPr bwMode="gray">
          <a:xfrm>
            <a:off x="1506212" y="347206"/>
            <a:ext cx="6553200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sz="2000" b="1" dirty="0">
                <a:solidFill>
                  <a:srgbClr val="FFFF66"/>
                </a:solidFill>
              </a:rPr>
              <a:t>Мережа закладів </a:t>
            </a:r>
            <a:r>
              <a:rPr lang="uk-UA" sz="2000" b="1" dirty="0">
                <a:solidFill>
                  <a:srgbClr val="FFFF00"/>
                </a:solidFill>
              </a:rPr>
              <a:t>та установ освіти </a:t>
            </a:r>
            <a:r>
              <a:rPr lang="uk-UA" altLang="ru-RU" sz="2000" b="1" dirty="0" err="1">
                <a:solidFill>
                  <a:srgbClr val="FFFF00"/>
                </a:solidFill>
                <a:latin typeface="Book Antiqua" pitchFamily="18" charset="0"/>
              </a:rPr>
              <a:t>м.Южного</a:t>
            </a:r>
            <a:endParaRPr lang="en-US" alt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32119" name="AutoShape 23"/>
          <p:cNvSpPr>
            <a:spLocks noChangeArrowheads="1"/>
          </p:cNvSpPr>
          <p:nvPr/>
        </p:nvSpPr>
        <p:spPr bwMode="gray">
          <a:xfrm>
            <a:off x="4071939" y="1563690"/>
            <a:ext cx="1422400" cy="415396"/>
          </a:xfrm>
          <a:prstGeom prst="downArrow">
            <a:avLst>
              <a:gd name="adj1" fmla="val 67093"/>
              <a:gd name="adj2" fmla="val 64051"/>
            </a:avLst>
          </a:prstGeom>
          <a:gradFill rotWithShape="1">
            <a:gsLst>
              <a:gs pos="0">
                <a:schemeClr val="bg2">
                  <a:gamma/>
                  <a:tint val="63529"/>
                  <a:invGamma/>
                  <a:alpha val="12000"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grpSp>
        <p:nvGrpSpPr>
          <p:cNvPr id="23560" name="Group 45"/>
          <p:cNvGrpSpPr>
            <a:grpSpLocks/>
          </p:cNvGrpSpPr>
          <p:nvPr/>
        </p:nvGrpSpPr>
        <p:grpSpPr bwMode="auto">
          <a:xfrm rot="-5400000">
            <a:off x="-131557" y="2898536"/>
            <a:ext cx="1260739" cy="562447"/>
            <a:chOff x="3787" y="3521"/>
            <a:chExt cx="953" cy="499"/>
          </a:xfrm>
        </p:grpSpPr>
        <p:sp>
          <p:nvSpPr>
            <p:cNvPr id="23622" name="AutoShape 27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23" name="Text Box 28"/>
            <p:cNvSpPr txBox="1">
              <a:spLocks noChangeArrowheads="1"/>
            </p:cNvSpPr>
            <p:nvPr/>
          </p:nvSpPr>
          <p:spPr bwMode="gray">
            <a:xfrm>
              <a:off x="3861" y="3646"/>
              <a:ext cx="771" cy="3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ДНЗ №1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3564" name="Group 36"/>
          <p:cNvGrpSpPr>
            <a:grpSpLocks/>
          </p:cNvGrpSpPr>
          <p:nvPr/>
        </p:nvGrpSpPr>
        <p:grpSpPr bwMode="auto">
          <a:xfrm>
            <a:off x="3376613" y="1139454"/>
            <a:ext cx="2447926" cy="960438"/>
            <a:chOff x="295" y="1480"/>
            <a:chExt cx="1542" cy="726"/>
          </a:xfrm>
        </p:grpSpPr>
        <p:sp>
          <p:nvSpPr>
            <p:cNvPr id="132133" name="AutoShape 37"/>
            <p:cNvSpPr>
              <a:spLocks noChangeArrowheads="1"/>
            </p:cNvSpPr>
            <p:nvPr/>
          </p:nvSpPr>
          <p:spPr bwMode="gray">
            <a:xfrm>
              <a:off x="295" y="1480"/>
              <a:ext cx="1542" cy="726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19" name="Text Box 38"/>
            <p:cNvSpPr txBox="1">
              <a:spLocks noChangeArrowheads="1"/>
            </p:cNvSpPr>
            <p:nvPr/>
          </p:nvSpPr>
          <p:spPr bwMode="gray">
            <a:xfrm>
              <a:off x="477" y="1721"/>
              <a:ext cx="130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Заклади загальної </a:t>
              </a:r>
            </a:p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середньої освіти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3565" name="Group 42"/>
          <p:cNvGrpSpPr>
            <a:grpSpLocks/>
          </p:cNvGrpSpPr>
          <p:nvPr/>
        </p:nvGrpSpPr>
        <p:grpSpPr bwMode="auto">
          <a:xfrm>
            <a:off x="6186394" y="1127130"/>
            <a:ext cx="1464347" cy="967053"/>
            <a:chOff x="295" y="1480"/>
            <a:chExt cx="1636" cy="731"/>
          </a:xfrm>
        </p:grpSpPr>
        <p:sp>
          <p:nvSpPr>
            <p:cNvPr id="23616" name="AutoShape 43"/>
            <p:cNvSpPr>
              <a:spLocks noChangeArrowheads="1"/>
            </p:cNvSpPr>
            <p:nvPr/>
          </p:nvSpPr>
          <p:spPr bwMode="gray">
            <a:xfrm>
              <a:off x="295" y="1480"/>
              <a:ext cx="1542" cy="726"/>
            </a:xfrm>
            <a:prstGeom prst="can">
              <a:avLst>
                <a:gd name="adj" fmla="val 25000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7" name="Text Box 44"/>
            <p:cNvSpPr txBox="1">
              <a:spLocks noChangeArrowheads="1"/>
            </p:cNvSpPr>
            <p:nvPr/>
          </p:nvSpPr>
          <p:spPr bwMode="gray">
            <a:xfrm>
              <a:off x="322" y="1653"/>
              <a:ext cx="1609" cy="5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400" b="1" dirty="0">
                  <a:solidFill>
                    <a:schemeClr val="bg1"/>
                  </a:solidFill>
                  <a:latin typeface="Book Antiqua" pitchFamily="18" charset="0"/>
                </a:rPr>
                <a:t>Заклади</a:t>
              </a:r>
            </a:p>
            <a:p>
              <a:pPr algn="ctr"/>
              <a:r>
                <a:rPr lang="uk-UA" altLang="ru-RU" sz="1400" b="1" dirty="0">
                  <a:solidFill>
                    <a:schemeClr val="bg1"/>
                  </a:solidFill>
                  <a:latin typeface="Book Antiqua" pitchFamily="18" charset="0"/>
                </a:rPr>
                <a:t>позашкільної </a:t>
              </a:r>
            </a:p>
            <a:p>
              <a:pPr algn="ctr"/>
              <a:r>
                <a:rPr lang="uk-UA" altLang="ru-RU" sz="1400" b="1" dirty="0">
                  <a:solidFill>
                    <a:schemeClr val="bg1"/>
                  </a:solidFill>
                  <a:latin typeface="Book Antiqua" pitchFamily="18" charset="0"/>
                </a:rPr>
                <a:t>освіти</a:t>
              </a:r>
              <a:endParaRPr lang="en-US" altLang="ru-RU" sz="14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3566" name="Group 46"/>
          <p:cNvGrpSpPr>
            <a:grpSpLocks/>
          </p:cNvGrpSpPr>
          <p:nvPr/>
        </p:nvGrpSpPr>
        <p:grpSpPr bwMode="auto">
          <a:xfrm rot="-5400000">
            <a:off x="1125748" y="2942516"/>
            <a:ext cx="1260739" cy="540635"/>
            <a:chOff x="3836" y="3521"/>
            <a:chExt cx="953" cy="470"/>
          </a:xfrm>
        </p:grpSpPr>
        <p:sp>
          <p:nvSpPr>
            <p:cNvPr id="23614" name="AutoShape 47"/>
            <p:cNvSpPr>
              <a:spLocks noChangeArrowheads="1"/>
            </p:cNvSpPr>
            <p:nvPr/>
          </p:nvSpPr>
          <p:spPr bwMode="gray">
            <a:xfrm>
              <a:off x="3836" y="3521"/>
              <a:ext cx="953" cy="465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5" name="Text Box 48"/>
            <p:cNvSpPr txBox="1">
              <a:spLocks noChangeArrowheads="1"/>
            </p:cNvSpPr>
            <p:nvPr/>
          </p:nvSpPr>
          <p:spPr bwMode="gray">
            <a:xfrm>
              <a:off x="3905" y="3697"/>
              <a:ext cx="77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ДНЗ №3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3567" name="Group 49"/>
          <p:cNvGrpSpPr>
            <a:grpSpLocks/>
          </p:cNvGrpSpPr>
          <p:nvPr/>
        </p:nvGrpSpPr>
        <p:grpSpPr bwMode="auto">
          <a:xfrm rot="-5400000">
            <a:off x="1712294" y="2976467"/>
            <a:ext cx="1260739" cy="527513"/>
            <a:chOff x="3787" y="3521"/>
            <a:chExt cx="953" cy="499"/>
          </a:xfrm>
        </p:grpSpPr>
        <p:sp>
          <p:nvSpPr>
            <p:cNvPr id="23612" name="AutoShape 50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3" name="Text Box 51"/>
            <p:cNvSpPr txBox="1">
              <a:spLocks noChangeArrowheads="1"/>
            </p:cNvSpPr>
            <p:nvPr/>
          </p:nvSpPr>
          <p:spPr bwMode="gray">
            <a:xfrm>
              <a:off x="3872" y="3670"/>
              <a:ext cx="781" cy="34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ДНЗ №</a:t>
              </a:r>
              <a:r>
                <a:rPr lang="uk-UA" altLang="ru-RU" b="1" dirty="0">
                  <a:solidFill>
                    <a:schemeClr val="bg1"/>
                  </a:solidFill>
                  <a:latin typeface="Book Antiqua" pitchFamily="18" charset="0"/>
                </a:rPr>
                <a:t>4</a:t>
              </a:r>
              <a:endParaRPr lang="en-US" altLang="ru-RU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3568" name="Group 52"/>
          <p:cNvGrpSpPr>
            <a:grpSpLocks/>
          </p:cNvGrpSpPr>
          <p:nvPr/>
        </p:nvGrpSpPr>
        <p:grpSpPr bwMode="auto">
          <a:xfrm rot="-5400000">
            <a:off x="2353630" y="2958550"/>
            <a:ext cx="1260739" cy="567294"/>
            <a:chOff x="3787" y="3521"/>
            <a:chExt cx="953" cy="499"/>
          </a:xfrm>
        </p:grpSpPr>
        <p:sp>
          <p:nvSpPr>
            <p:cNvPr id="23610" name="AutoShape 53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11" name="Text Box 54"/>
            <p:cNvSpPr txBox="1">
              <a:spLocks noChangeArrowheads="1"/>
            </p:cNvSpPr>
            <p:nvPr/>
          </p:nvSpPr>
          <p:spPr bwMode="gray">
            <a:xfrm>
              <a:off x="3878" y="3697"/>
              <a:ext cx="771" cy="298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ДНЗ №5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23569" name="Line 57"/>
          <p:cNvSpPr>
            <a:spLocks noChangeShapeType="1"/>
          </p:cNvSpPr>
          <p:nvPr/>
        </p:nvSpPr>
        <p:spPr bwMode="auto">
          <a:xfrm>
            <a:off x="1175294" y="2122765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23570" name="Line 58"/>
          <p:cNvSpPr>
            <a:spLocks noChangeShapeType="1"/>
          </p:cNvSpPr>
          <p:nvPr/>
        </p:nvSpPr>
        <p:spPr bwMode="auto">
          <a:xfrm>
            <a:off x="1720660" y="2122771"/>
            <a:ext cx="0" cy="663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23571" name="Line 59"/>
          <p:cNvSpPr>
            <a:spLocks noChangeShapeType="1"/>
          </p:cNvSpPr>
          <p:nvPr/>
        </p:nvSpPr>
        <p:spPr bwMode="auto">
          <a:xfrm>
            <a:off x="2688161" y="2067480"/>
            <a:ext cx="155657" cy="1110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23572" name="Line 61"/>
          <p:cNvSpPr>
            <a:spLocks noChangeShapeType="1"/>
          </p:cNvSpPr>
          <p:nvPr/>
        </p:nvSpPr>
        <p:spPr bwMode="auto">
          <a:xfrm flipH="1">
            <a:off x="712417" y="2077644"/>
            <a:ext cx="132421" cy="136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grpSp>
        <p:nvGrpSpPr>
          <p:cNvPr id="23573" name="Group 62"/>
          <p:cNvGrpSpPr>
            <a:grpSpLocks/>
          </p:cNvGrpSpPr>
          <p:nvPr/>
        </p:nvGrpSpPr>
        <p:grpSpPr bwMode="auto">
          <a:xfrm rot="-5400000">
            <a:off x="3127775" y="2924350"/>
            <a:ext cx="1260739" cy="647700"/>
            <a:chOff x="3787" y="3521"/>
            <a:chExt cx="953" cy="499"/>
          </a:xfrm>
        </p:grpSpPr>
        <p:sp>
          <p:nvSpPr>
            <p:cNvPr id="132159" name="AutoShape 63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09" name="Text Box 64"/>
            <p:cNvSpPr txBox="1">
              <a:spLocks noChangeArrowheads="1"/>
            </p:cNvSpPr>
            <p:nvPr/>
          </p:nvSpPr>
          <p:spPr bwMode="gray">
            <a:xfrm>
              <a:off x="3846" y="3717"/>
              <a:ext cx="839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ЗОШ №1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132162" name="AutoShape 66"/>
          <p:cNvSpPr>
            <a:spLocks noChangeArrowheads="1"/>
          </p:cNvSpPr>
          <p:nvPr/>
        </p:nvSpPr>
        <p:spPr bwMode="gray">
          <a:xfrm rot="-5400000">
            <a:off x="3828605" y="2916363"/>
            <a:ext cx="1260739" cy="6477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23575" name="Text Box 67"/>
          <p:cNvSpPr txBox="1">
            <a:spLocks noChangeArrowheads="1"/>
          </p:cNvSpPr>
          <p:nvPr/>
        </p:nvSpPr>
        <p:spPr bwMode="gray">
          <a:xfrm rot="-5400000">
            <a:off x="3945434" y="3005598"/>
            <a:ext cx="1071083" cy="4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200" b="1" dirty="0">
                <a:solidFill>
                  <a:schemeClr val="bg1"/>
                </a:solidFill>
                <a:latin typeface="Book Antiqua" pitchFamily="18" charset="0"/>
              </a:rPr>
              <a:t>НВК №2-</a:t>
            </a:r>
          </a:p>
          <a:p>
            <a:pPr algn="ctr"/>
            <a:r>
              <a:rPr lang="uk-UA" altLang="ru-RU" sz="1200" b="1" dirty="0">
                <a:solidFill>
                  <a:schemeClr val="bg1"/>
                </a:solidFill>
                <a:latin typeface="Book Antiqua" pitchFamily="18" charset="0"/>
              </a:rPr>
              <a:t>центр ПТУ)</a:t>
            </a:r>
            <a:endParaRPr lang="en-US" altLang="ru-RU" sz="12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2165" name="AutoShape 69"/>
          <p:cNvSpPr>
            <a:spLocks noChangeArrowheads="1"/>
          </p:cNvSpPr>
          <p:nvPr/>
        </p:nvSpPr>
        <p:spPr bwMode="gray">
          <a:xfrm rot="-5400000">
            <a:off x="4487462" y="2912561"/>
            <a:ext cx="1260739" cy="6477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23577" name="Text Box 70"/>
          <p:cNvSpPr txBox="1">
            <a:spLocks noChangeArrowheads="1"/>
          </p:cNvSpPr>
          <p:nvPr/>
        </p:nvSpPr>
        <p:spPr bwMode="gray">
          <a:xfrm rot="-5400000">
            <a:off x="4645163" y="3018107"/>
            <a:ext cx="1087113" cy="33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>
                <a:solidFill>
                  <a:schemeClr val="bg1"/>
                </a:solidFill>
                <a:latin typeface="Book Antiqua" pitchFamily="18" charset="0"/>
              </a:rPr>
              <a:t>АШГ №3</a:t>
            </a:r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3580" name="Line 76"/>
          <p:cNvSpPr>
            <a:spLocks noChangeShapeType="1"/>
          </p:cNvSpPr>
          <p:nvPr/>
        </p:nvSpPr>
        <p:spPr bwMode="auto">
          <a:xfrm>
            <a:off x="5590275" y="2074123"/>
            <a:ext cx="144462" cy="1057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23581" name="Line 77"/>
          <p:cNvSpPr>
            <a:spLocks noChangeShapeType="1"/>
          </p:cNvSpPr>
          <p:nvPr/>
        </p:nvSpPr>
        <p:spPr bwMode="auto">
          <a:xfrm flipH="1">
            <a:off x="3673118" y="2100452"/>
            <a:ext cx="164274" cy="8863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grpSp>
        <p:nvGrpSpPr>
          <p:cNvPr id="23582" name="Group 79"/>
          <p:cNvGrpSpPr>
            <a:grpSpLocks/>
          </p:cNvGrpSpPr>
          <p:nvPr/>
        </p:nvGrpSpPr>
        <p:grpSpPr bwMode="auto">
          <a:xfrm>
            <a:off x="5506932" y="2630848"/>
            <a:ext cx="647700" cy="1260739"/>
            <a:chOff x="3068" y="2341"/>
            <a:chExt cx="408" cy="953"/>
          </a:xfrm>
        </p:grpSpPr>
        <p:sp>
          <p:nvSpPr>
            <p:cNvPr id="132176" name="AutoShape 80"/>
            <p:cNvSpPr>
              <a:spLocks noChangeArrowheads="1"/>
            </p:cNvSpPr>
            <p:nvPr/>
          </p:nvSpPr>
          <p:spPr bwMode="gray">
            <a:xfrm rot="-5400000">
              <a:off x="2795" y="2614"/>
              <a:ext cx="953" cy="40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607" name="Text Box 81"/>
            <p:cNvSpPr txBox="1">
              <a:spLocks noChangeArrowheads="1"/>
            </p:cNvSpPr>
            <p:nvPr/>
          </p:nvSpPr>
          <p:spPr bwMode="gray">
            <a:xfrm rot="16200000">
              <a:off x="2873" y="2678"/>
              <a:ext cx="87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НВК ім.</a:t>
              </a: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В.Чорновола</a:t>
              </a:r>
              <a:endParaRPr lang="en-US" altLang="ru-RU" sz="12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23583" name="AutoShape 83"/>
          <p:cNvSpPr>
            <a:spLocks noChangeArrowheads="1"/>
          </p:cNvSpPr>
          <p:nvPr/>
        </p:nvSpPr>
        <p:spPr bwMode="gray">
          <a:xfrm rot="-5400000">
            <a:off x="5936560" y="2950312"/>
            <a:ext cx="1260739" cy="647700"/>
          </a:xfrm>
          <a:prstGeom prst="can">
            <a:avLst>
              <a:gd name="adj" fmla="val 25000"/>
            </a:avLst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8" tIns="45708" rIns="91418" bIns="4570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84" name="Text Box 84"/>
          <p:cNvSpPr txBox="1">
            <a:spLocks noChangeArrowheads="1"/>
          </p:cNvSpPr>
          <p:nvPr/>
        </p:nvSpPr>
        <p:spPr bwMode="gray">
          <a:xfrm rot="-5400000">
            <a:off x="6219715" y="2993296"/>
            <a:ext cx="851471" cy="5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400" b="1" dirty="0">
                <a:solidFill>
                  <a:schemeClr val="bg1"/>
                </a:solidFill>
                <a:latin typeface="Book Antiqua" pitchFamily="18" charset="0"/>
              </a:rPr>
              <a:t>ПТДЮ </a:t>
            </a:r>
          </a:p>
          <a:p>
            <a:pPr algn="ctr"/>
            <a:r>
              <a:rPr lang="uk-UA" altLang="ru-RU" sz="1400" b="1" dirty="0">
                <a:solidFill>
                  <a:schemeClr val="bg1"/>
                </a:solidFill>
                <a:latin typeface="Book Antiqua" pitchFamily="18" charset="0"/>
              </a:rPr>
              <a:t>«Мрія»</a:t>
            </a:r>
            <a:endParaRPr lang="en-US" alt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pSp>
        <p:nvGrpSpPr>
          <p:cNvPr id="23587" name="Group 88"/>
          <p:cNvGrpSpPr>
            <a:grpSpLocks/>
          </p:cNvGrpSpPr>
          <p:nvPr/>
        </p:nvGrpSpPr>
        <p:grpSpPr bwMode="auto">
          <a:xfrm>
            <a:off x="7063768" y="2641171"/>
            <a:ext cx="601123" cy="1342759"/>
            <a:chOff x="3067" y="2334"/>
            <a:chExt cx="537" cy="1015"/>
          </a:xfrm>
        </p:grpSpPr>
        <p:sp>
          <p:nvSpPr>
            <p:cNvPr id="23604" name="AutoShape 89"/>
            <p:cNvSpPr>
              <a:spLocks noChangeArrowheads="1"/>
            </p:cNvSpPr>
            <p:nvPr/>
          </p:nvSpPr>
          <p:spPr bwMode="gray">
            <a:xfrm rot="16200000">
              <a:off x="2859" y="2550"/>
              <a:ext cx="953" cy="537"/>
            </a:xfrm>
            <a:prstGeom prst="can">
              <a:avLst>
                <a:gd name="adj" fmla="val 25000"/>
              </a:avLst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605" name="Text Box 90"/>
            <p:cNvSpPr txBox="1">
              <a:spLocks noChangeArrowheads="1"/>
            </p:cNvSpPr>
            <p:nvPr/>
          </p:nvSpPr>
          <p:spPr bwMode="gray">
            <a:xfrm rot="16200000">
              <a:off x="2878" y="2636"/>
              <a:ext cx="1015" cy="4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КЮТ</a:t>
              </a: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«</a:t>
              </a:r>
              <a:r>
                <a:rPr lang="uk-UA" altLang="ru-RU" sz="1200" b="1" dirty="0" err="1">
                  <a:solidFill>
                    <a:schemeClr val="bg1"/>
                  </a:solidFill>
                  <a:latin typeface="Book Antiqua" pitchFamily="18" charset="0"/>
                </a:rPr>
                <a:t>Чорноморец</a:t>
              </a:r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»</a:t>
              </a:r>
              <a:endParaRPr lang="en-US" altLang="ru-RU" sz="12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23588" name="Line 91"/>
          <p:cNvSpPr>
            <a:spLocks noChangeShapeType="1"/>
          </p:cNvSpPr>
          <p:nvPr/>
        </p:nvSpPr>
        <p:spPr bwMode="auto">
          <a:xfrm>
            <a:off x="6516216" y="2079690"/>
            <a:ext cx="0" cy="1157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23590" name="Line 93"/>
          <p:cNvSpPr>
            <a:spLocks noChangeShapeType="1"/>
          </p:cNvSpPr>
          <p:nvPr/>
        </p:nvSpPr>
        <p:spPr bwMode="auto">
          <a:xfrm>
            <a:off x="7332977" y="2054133"/>
            <a:ext cx="0" cy="14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132190" name="AutoShape 94"/>
          <p:cNvSpPr>
            <a:spLocks noChangeArrowheads="1"/>
          </p:cNvSpPr>
          <p:nvPr/>
        </p:nvSpPr>
        <p:spPr bwMode="gray">
          <a:xfrm>
            <a:off x="1290366" y="722600"/>
            <a:ext cx="772072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74" name="AutoShape 94"/>
          <p:cNvSpPr>
            <a:spLocks noChangeArrowheads="1"/>
          </p:cNvSpPr>
          <p:nvPr/>
        </p:nvSpPr>
        <p:spPr bwMode="gray">
          <a:xfrm>
            <a:off x="4218462" y="722600"/>
            <a:ext cx="790002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75" name="AutoShape 94"/>
          <p:cNvSpPr>
            <a:spLocks noChangeArrowheads="1"/>
          </p:cNvSpPr>
          <p:nvPr/>
        </p:nvSpPr>
        <p:spPr bwMode="gray">
          <a:xfrm>
            <a:off x="6481477" y="713480"/>
            <a:ext cx="720318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77" name="Line 58"/>
          <p:cNvSpPr>
            <a:spLocks noChangeShapeType="1"/>
          </p:cNvSpPr>
          <p:nvPr/>
        </p:nvSpPr>
        <p:spPr bwMode="auto">
          <a:xfrm>
            <a:off x="2253058" y="2127018"/>
            <a:ext cx="0" cy="7689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grpSp>
        <p:nvGrpSpPr>
          <p:cNvPr id="78" name="Group 46"/>
          <p:cNvGrpSpPr>
            <a:grpSpLocks/>
          </p:cNvGrpSpPr>
          <p:nvPr/>
        </p:nvGrpSpPr>
        <p:grpSpPr bwMode="auto">
          <a:xfrm rot="-5400000">
            <a:off x="503506" y="2874177"/>
            <a:ext cx="1260739" cy="657445"/>
            <a:chOff x="3787" y="3449"/>
            <a:chExt cx="953" cy="571"/>
          </a:xfrm>
        </p:grpSpPr>
        <p:sp>
          <p:nvSpPr>
            <p:cNvPr id="79" name="AutoShape 47"/>
            <p:cNvSpPr>
              <a:spLocks noChangeArrowheads="1"/>
            </p:cNvSpPr>
            <p:nvPr/>
          </p:nvSpPr>
          <p:spPr bwMode="gray">
            <a:xfrm>
              <a:off x="3787" y="3521"/>
              <a:ext cx="953" cy="499"/>
            </a:xfrm>
            <a:prstGeom prst="can">
              <a:avLst>
                <a:gd name="adj" fmla="val 25000"/>
              </a:avLst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0" name="Text Box 48"/>
            <p:cNvSpPr txBox="1">
              <a:spLocks noChangeArrowheads="1"/>
            </p:cNvSpPr>
            <p:nvPr/>
          </p:nvSpPr>
          <p:spPr bwMode="gray">
            <a:xfrm>
              <a:off x="3871" y="3449"/>
              <a:ext cx="771" cy="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endParaRPr lang="uk-UA" altLang="ru-RU" b="1" dirty="0" smtClean="0">
                <a:solidFill>
                  <a:srgbClr val="FFFF00"/>
                </a:solidFill>
                <a:latin typeface="Book Antiqua" pitchFamily="18" charset="0"/>
              </a:endParaRPr>
            </a:p>
            <a:p>
              <a:pPr algn="ctr"/>
              <a:r>
                <a:rPr lang="uk-UA" altLang="ru-RU" sz="1600" b="1" dirty="0">
                  <a:solidFill>
                    <a:schemeClr val="bg1"/>
                  </a:solidFill>
                  <a:latin typeface="Book Antiqua" pitchFamily="18" charset="0"/>
                </a:rPr>
                <a:t>ДНЗ №2</a:t>
              </a:r>
              <a:endParaRPr lang="en-US" altLang="ru-RU" sz="16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81" name="Group 42"/>
          <p:cNvGrpSpPr>
            <a:grpSpLocks/>
          </p:cNvGrpSpPr>
          <p:nvPr/>
        </p:nvGrpSpPr>
        <p:grpSpPr bwMode="auto">
          <a:xfrm>
            <a:off x="7772637" y="1120642"/>
            <a:ext cx="1312414" cy="2816978"/>
            <a:chOff x="145" y="1480"/>
            <a:chExt cx="1757" cy="1364"/>
          </a:xfrm>
          <a:solidFill>
            <a:schemeClr val="accent1">
              <a:lumMod val="75000"/>
            </a:schemeClr>
          </a:solidFill>
        </p:grpSpPr>
        <p:sp>
          <p:nvSpPr>
            <p:cNvPr id="82" name="AutoShape 43"/>
            <p:cNvSpPr>
              <a:spLocks noChangeArrowheads="1"/>
            </p:cNvSpPr>
            <p:nvPr/>
          </p:nvSpPr>
          <p:spPr bwMode="gray">
            <a:xfrm>
              <a:off x="295" y="1480"/>
              <a:ext cx="1542" cy="1364"/>
            </a:xfrm>
            <a:prstGeom prst="can">
              <a:avLst>
                <a:gd name="adj" fmla="val 25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3" name="Text Box 44"/>
            <p:cNvSpPr txBox="1">
              <a:spLocks noChangeArrowheads="1"/>
            </p:cNvSpPr>
            <p:nvPr/>
          </p:nvSpPr>
          <p:spPr bwMode="gray">
            <a:xfrm>
              <a:off x="145" y="1849"/>
              <a:ext cx="1757" cy="49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Комунальна установа    </a:t>
              </a: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  «</a:t>
              </a:r>
              <a:r>
                <a:rPr lang="uk-UA" altLang="ru-RU" sz="1200" b="1" dirty="0" err="1">
                  <a:solidFill>
                    <a:schemeClr val="bg1"/>
                  </a:solidFill>
                  <a:latin typeface="Book Antiqua" pitchFamily="18" charset="0"/>
                </a:rPr>
                <a:t>Інклюзивно-</a:t>
              </a:r>
              <a:endParaRPr lang="uk-UA" altLang="ru-RU" sz="1200" b="1" dirty="0">
                <a:solidFill>
                  <a:schemeClr val="bg1"/>
                </a:solidFill>
                <a:latin typeface="Book Antiqua" pitchFamily="18" charset="0"/>
              </a:endParaRP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ресурсний</a:t>
              </a:r>
            </a:p>
            <a:p>
              <a:pPr algn="ctr"/>
              <a:r>
                <a:rPr lang="uk-UA" altLang="ru-RU" sz="1200" b="1" dirty="0">
                  <a:solidFill>
                    <a:schemeClr val="bg1"/>
                  </a:solidFill>
                  <a:latin typeface="Book Antiqua" pitchFamily="18" charset="0"/>
                </a:rPr>
                <a:t>центр»</a:t>
              </a:r>
              <a:endParaRPr lang="en-US" altLang="ru-RU" sz="1200" b="1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</p:grpSp>
      <p:sp>
        <p:nvSpPr>
          <p:cNvPr id="84" name="AutoShape 94"/>
          <p:cNvSpPr>
            <a:spLocks noChangeArrowheads="1"/>
          </p:cNvSpPr>
          <p:nvPr/>
        </p:nvSpPr>
        <p:spPr bwMode="gray">
          <a:xfrm>
            <a:off x="8068407" y="703605"/>
            <a:ext cx="720318" cy="415396"/>
          </a:xfrm>
          <a:prstGeom prst="downArrow">
            <a:avLst>
              <a:gd name="adj1" fmla="val 67093"/>
              <a:gd name="adj2" fmla="val 64051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8" tIns="45708" rIns="91418" bIns="45708" anchor="ctr"/>
          <a:lstStyle/>
          <a:p>
            <a:pPr>
              <a:defRPr/>
            </a:pPr>
            <a:endParaRPr lang="ru-RU"/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gray">
          <a:xfrm>
            <a:off x="1125203" y="1099205"/>
            <a:ext cx="1074288" cy="3385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>
                <a:solidFill>
                  <a:srgbClr val="FFFF00"/>
                </a:solidFill>
                <a:latin typeface="Book Antiqua" pitchFamily="18" charset="0"/>
              </a:rPr>
              <a:t>979 дітей</a:t>
            </a:r>
            <a:endParaRPr lang="en-US" altLang="ru-RU" sz="16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86" name="Text Box 19"/>
          <p:cNvSpPr txBox="1">
            <a:spLocks noChangeArrowheads="1"/>
          </p:cNvSpPr>
          <p:nvPr/>
        </p:nvSpPr>
        <p:spPr bwMode="gray">
          <a:xfrm>
            <a:off x="4025032" y="1096280"/>
            <a:ext cx="1207337" cy="3385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>
                <a:solidFill>
                  <a:srgbClr val="FFFF00"/>
                </a:solidFill>
                <a:latin typeface="Book Antiqua" pitchFamily="18" charset="0"/>
              </a:rPr>
              <a:t>3511 учнів</a:t>
            </a:r>
            <a:endParaRPr lang="en-US" altLang="ru-RU" sz="16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87" name="Text Box 19"/>
          <p:cNvSpPr txBox="1">
            <a:spLocks noChangeArrowheads="1"/>
          </p:cNvSpPr>
          <p:nvPr/>
        </p:nvSpPr>
        <p:spPr bwMode="gray">
          <a:xfrm>
            <a:off x="6349085" y="1096280"/>
            <a:ext cx="1074288" cy="3385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>
                <a:solidFill>
                  <a:srgbClr val="FFFF00"/>
                </a:solidFill>
                <a:latin typeface="Book Antiqua" pitchFamily="18" charset="0"/>
              </a:rPr>
              <a:t>765 дітей</a:t>
            </a:r>
            <a:endParaRPr lang="en-US" altLang="ru-RU" sz="16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88" name="Text Box 19"/>
          <p:cNvSpPr txBox="1">
            <a:spLocks noChangeArrowheads="1"/>
          </p:cNvSpPr>
          <p:nvPr/>
        </p:nvSpPr>
        <p:spPr bwMode="gray">
          <a:xfrm>
            <a:off x="3364584" y="3904532"/>
            <a:ext cx="2858784" cy="1415748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267 педагогів, із них мають: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вищу категорію                        -  117 (43,8%)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І категорію                                 -    71 (26,6%)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ІІ категорію                                 -   34 (12,7%) 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категорію «спеціаліст»             -   20 (  7,5%)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звання «Вчитель </a:t>
            </a:r>
            <a:r>
              <a:rPr lang="uk-UA" sz="1000" dirty="0">
                <a:solidFill>
                  <a:schemeClr val="bg1"/>
                </a:solidFill>
              </a:rPr>
              <a:t>- </a:t>
            </a:r>
            <a:r>
              <a:rPr lang="uk-UA" sz="1000" b="1" dirty="0">
                <a:solidFill>
                  <a:schemeClr val="bg1"/>
                </a:solidFill>
              </a:rPr>
              <a:t>методист» -</a:t>
            </a:r>
            <a:r>
              <a:rPr lang="uk-UA" sz="1000" dirty="0">
                <a:solidFill>
                  <a:schemeClr val="bg1"/>
                </a:solidFill>
              </a:rPr>
              <a:t>   </a:t>
            </a:r>
            <a:r>
              <a:rPr lang="uk-UA" sz="1000" b="1" dirty="0">
                <a:solidFill>
                  <a:schemeClr val="bg1"/>
                </a:solidFill>
              </a:rPr>
              <a:t>42 (15,7%) </a:t>
            </a:r>
          </a:p>
          <a:p>
            <a:pPr algn="just"/>
            <a:r>
              <a:rPr lang="uk-UA" sz="1000" b="1" dirty="0" err="1">
                <a:solidFill>
                  <a:schemeClr val="bg1"/>
                </a:solidFill>
              </a:rPr>
              <a:t>звання«Старший</a:t>
            </a:r>
            <a:r>
              <a:rPr lang="uk-UA" sz="1000" b="1" dirty="0">
                <a:solidFill>
                  <a:schemeClr val="bg1"/>
                </a:solidFill>
              </a:rPr>
              <a:t> вчитель»      -   46 (17,2%) </a:t>
            </a:r>
          </a:p>
          <a:p>
            <a:pPr algn="just"/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0" name="Text Box 19"/>
          <p:cNvSpPr txBox="1">
            <a:spLocks noChangeArrowheads="1"/>
          </p:cNvSpPr>
          <p:nvPr/>
        </p:nvSpPr>
        <p:spPr bwMode="gray">
          <a:xfrm>
            <a:off x="317895" y="2213964"/>
            <a:ext cx="418984" cy="246197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282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1" name="Text Box 19"/>
          <p:cNvSpPr txBox="1">
            <a:spLocks noChangeArrowheads="1"/>
          </p:cNvSpPr>
          <p:nvPr/>
        </p:nvSpPr>
        <p:spPr bwMode="gray">
          <a:xfrm>
            <a:off x="965802" y="2203908"/>
            <a:ext cx="418984" cy="246197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93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2" name="Text Box 19"/>
          <p:cNvSpPr txBox="1">
            <a:spLocks noChangeArrowheads="1"/>
          </p:cNvSpPr>
          <p:nvPr/>
        </p:nvSpPr>
        <p:spPr bwMode="gray">
          <a:xfrm>
            <a:off x="1495734" y="2207297"/>
            <a:ext cx="418984" cy="246197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217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3" name="Text Box 19"/>
          <p:cNvSpPr txBox="1">
            <a:spLocks noChangeArrowheads="1"/>
          </p:cNvSpPr>
          <p:nvPr/>
        </p:nvSpPr>
        <p:spPr bwMode="gray">
          <a:xfrm>
            <a:off x="2078901" y="2216797"/>
            <a:ext cx="418984" cy="246197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120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4" name="Text Box 19"/>
          <p:cNvSpPr txBox="1">
            <a:spLocks noChangeArrowheads="1"/>
          </p:cNvSpPr>
          <p:nvPr/>
        </p:nvSpPr>
        <p:spPr bwMode="gray">
          <a:xfrm>
            <a:off x="2700342" y="2207296"/>
            <a:ext cx="418984" cy="246197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267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5" name="Text Box 19"/>
          <p:cNvSpPr txBox="1">
            <a:spLocks noChangeArrowheads="1"/>
          </p:cNvSpPr>
          <p:nvPr/>
        </p:nvSpPr>
        <p:spPr bwMode="gray">
          <a:xfrm>
            <a:off x="3463638" y="2216797"/>
            <a:ext cx="460301" cy="24619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1080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6" name="Line 57"/>
          <p:cNvSpPr>
            <a:spLocks noChangeShapeType="1"/>
          </p:cNvSpPr>
          <p:nvPr/>
        </p:nvSpPr>
        <p:spPr bwMode="auto">
          <a:xfrm>
            <a:off x="4457209" y="2137569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97" name="Line 57"/>
          <p:cNvSpPr>
            <a:spLocks noChangeShapeType="1"/>
          </p:cNvSpPr>
          <p:nvPr/>
        </p:nvSpPr>
        <p:spPr bwMode="auto">
          <a:xfrm>
            <a:off x="5103554" y="2133309"/>
            <a:ext cx="0" cy="557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8" tIns="45708" rIns="91418" bIns="45708"/>
          <a:lstStyle/>
          <a:p>
            <a:endParaRPr lang="ru-RU"/>
          </a:p>
        </p:txBody>
      </p:sp>
      <p:sp>
        <p:nvSpPr>
          <p:cNvPr id="98" name="Text Box 19"/>
          <p:cNvSpPr txBox="1">
            <a:spLocks noChangeArrowheads="1"/>
          </p:cNvSpPr>
          <p:nvPr/>
        </p:nvSpPr>
        <p:spPr bwMode="gray">
          <a:xfrm>
            <a:off x="4219369" y="2201224"/>
            <a:ext cx="460301" cy="24619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721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99" name="Text Box 19"/>
          <p:cNvSpPr txBox="1">
            <a:spLocks noChangeArrowheads="1"/>
          </p:cNvSpPr>
          <p:nvPr/>
        </p:nvSpPr>
        <p:spPr bwMode="gray">
          <a:xfrm>
            <a:off x="5589127" y="2192888"/>
            <a:ext cx="460301" cy="24619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706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0" name="Text Box 19"/>
          <p:cNvSpPr txBox="1">
            <a:spLocks noChangeArrowheads="1"/>
          </p:cNvSpPr>
          <p:nvPr/>
        </p:nvSpPr>
        <p:spPr bwMode="gray">
          <a:xfrm>
            <a:off x="4887681" y="2193348"/>
            <a:ext cx="460301" cy="24619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1004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1" name="Text Box 19"/>
          <p:cNvSpPr txBox="1">
            <a:spLocks noChangeArrowheads="1"/>
          </p:cNvSpPr>
          <p:nvPr/>
        </p:nvSpPr>
        <p:spPr bwMode="gray">
          <a:xfrm>
            <a:off x="6286073" y="2202481"/>
            <a:ext cx="460301" cy="246197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435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3" name="Text Box 19"/>
          <p:cNvSpPr txBox="1">
            <a:spLocks noChangeArrowheads="1"/>
          </p:cNvSpPr>
          <p:nvPr/>
        </p:nvSpPr>
        <p:spPr bwMode="gray">
          <a:xfrm>
            <a:off x="7125607" y="2211672"/>
            <a:ext cx="460301" cy="246197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330</a:t>
            </a:r>
            <a:endParaRPr lang="en-US" altLang="ru-RU" sz="1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4" name="Text Box 19"/>
          <p:cNvSpPr txBox="1">
            <a:spLocks noChangeArrowheads="1"/>
          </p:cNvSpPr>
          <p:nvPr/>
        </p:nvSpPr>
        <p:spPr bwMode="gray">
          <a:xfrm>
            <a:off x="301205" y="3904532"/>
            <a:ext cx="2947945" cy="1415748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134 педагогів, із них мають: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вищу категорію                        -   20 (14,9%)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І категорію                                 -   13 (  9,7%)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ІІ категорію                                -   20 (14,9%) 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категорію «спеціаліст»           -   29 ( 20,1%)</a:t>
            </a:r>
          </a:p>
          <a:p>
            <a:pPr algn="just"/>
            <a:r>
              <a:rPr lang="uk-UA" sz="1000" b="1" dirty="0" err="1">
                <a:solidFill>
                  <a:schemeClr val="bg1"/>
                </a:solidFill>
              </a:rPr>
              <a:t>звання«Вихователь</a:t>
            </a:r>
            <a:r>
              <a:rPr lang="uk-UA" sz="1000" dirty="0" err="1">
                <a:solidFill>
                  <a:schemeClr val="bg1"/>
                </a:solidFill>
              </a:rPr>
              <a:t>-</a:t>
            </a:r>
            <a:r>
              <a:rPr lang="uk-UA" sz="1000" b="1" dirty="0" err="1">
                <a:solidFill>
                  <a:schemeClr val="bg1"/>
                </a:solidFill>
              </a:rPr>
              <a:t>методист»-</a:t>
            </a:r>
            <a:r>
              <a:rPr lang="uk-UA" sz="1000" dirty="0">
                <a:solidFill>
                  <a:schemeClr val="bg1"/>
                </a:solidFill>
              </a:rPr>
              <a:t> </a:t>
            </a:r>
            <a:r>
              <a:rPr lang="uk-UA" sz="1000" b="1" dirty="0">
                <a:solidFill>
                  <a:schemeClr val="bg1"/>
                </a:solidFill>
              </a:rPr>
              <a:t>5   ( 3,7%) </a:t>
            </a:r>
          </a:p>
          <a:p>
            <a:pPr algn="just"/>
            <a:r>
              <a:rPr lang="uk-UA" sz="1000" b="1" dirty="0" err="1">
                <a:solidFill>
                  <a:schemeClr val="bg1"/>
                </a:solidFill>
              </a:rPr>
              <a:t>звання«Старший</a:t>
            </a:r>
            <a:r>
              <a:rPr lang="uk-UA" sz="1000" b="1" dirty="0">
                <a:solidFill>
                  <a:schemeClr val="bg1"/>
                </a:solidFill>
              </a:rPr>
              <a:t> вихователь» -  1   ( 0,7%) </a:t>
            </a:r>
          </a:p>
          <a:p>
            <a:pPr algn="just"/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5" name="Text Box 19"/>
          <p:cNvSpPr txBox="1">
            <a:spLocks noChangeArrowheads="1"/>
          </p:cNvSpPr>
          <p:nvPr/>
        </p:nvSpPr>
        <p:spPr bwMode="gray">
          <a:xfrm>
            <a:off x="6346169" y="3971445"/>
            <a:ext cx="1318719" cy="1261860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15, із них мають: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         звання 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«Керівник гуртка </a:t>
            </a:r>
            <a:r>
              <a:rPr lang="uk-UA" sz="1000" dirty="0">
                <a:solidFill>
                  <a:schemeClr val="bg1"/>
                </a:solidFill>
              </a:rPr>
              <a:t>-      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       методист» -</a:t>
            </a:r>
            <a:r>
              <a:rPr lang="uk-UA" sz="1000" dirty="0">
                <a:solidFill>
                  <a:schemeClr val="bg1"/>
                </a:solidFill>
              </a:rPr>
              <a:t>   </a:t>
            </a:r>
          </a:p>
          <a:p>
            <a:pPr algn="just"/>
            <a:r>
              <a:rPr lang="uk-UA" sz="1000" b="1" dirty="0">
                <a:solidFill>
                  <a:schemeClr val="bg1"/>
                </a:solidFill>
              </a:rPr>
              <a:t>        2 (13,3%) </a:t>
            </a:r>
          </a:p>
          <a:p>
            <a:pPr algn="just"/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6" name="Text Box 19"/>
          <p:cNvSpPr txBox="1">
            <a:spLocks noChangeArrowheads="1"/>
          </p:cNvSpPr>
          <p:nvPr/>
        </p:nvSpPr>
        <p:spPr bwMode="gray">
          <a:xfrm>
            <a:off x="7884686" y="3971445"/>
            <a:ext cx="1181235" cy="12618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uk-UA" altLang="ru-RU" sz="1000" b="1" dirty="0">
                <a:solidFill>
                  <a:srgbClr val="FFFF00"/>
                </a:solidFill>
                <a:latin typeface="Book Antiqua" pitchFamily="18" charset="0"/>
              </a:rPr>
              <a:t>6, із них мають:</a:t>
            </a:r>
          </a:p>
          <a:p>
            <a:r>
              <a:rPr lang="uk-UA" sz="800" b="1" dirty="0">
                <a:solidFill>
                  <a:schemeClr val="bg1"/>
                </a:solidFill>
              </a:rPr>
              <a:t> </a:t>
            </a:r>
            <a:r>
              <a:rPr lang="uk-UA" sz="1000" b="1" dirty="0">
                <a:solidFill>
                  <a:schemeClr val="bg1"/>
                </a:solidFill>
              </a:rPr>
              <a:t>І </a:t>
            </a:r>
            <a:r>
              <a:rPr lang="uk-UA" sz="1000" b="1" dirty="0" err="1">
                <a:solidFill>
                  <a:schemeClr val="bg1"/>
                </a:solidFill>
              </a:rPr>
              <a:t>категорію-</a:t>
            </a:r>
            <a:r>
              <a:rPr lang="uk-UA" sz="1000" b="1" dirty="0">
                <a:solidFill>
                  <a:schemeClr val="bg1"/>
                </a:solidFill>
              </a:rPr>
              <a:t> </a:t>
            </a:r>
          </a:p>
          <a:p>
            <a:r>
              <a:rPr lang="uk-UA" sz="1000" b="1" dirty="0">
                <a:solidFill>
                  <a:schemeClr val="bg1"/>
                </a:solidFill>
              </a:rPr>
              <a:t>            2 (33,3%)</a:t>
            </a:r>
          </a:p>
          <a:p>
            <a:r>
              <a:rPr lang="uk-UA" sz="1000" b="1" dirty="0">
                <a:solidFill>
                  <a:schemeClr val="bg1"/>
                </a:solidFill>
              </a:rPr>
              <a:t> </a:t>
            </a:r>
            <a:r>
              <a:rPr lang="uk-UA" sz="1000" b="1" dirty="0">
                <a:solidFill>
                  <a:prstClr val="white"/>
                </a:solidFill>
                <a:latin typeface="Calibri"/>
                <a:cs typeface="+mn-cs"/>
              </a:rPr>
              <a:t>категорію «спеціаліст»-</a:t>
            </a:r>
            <a:r>
              <a:rPr lang="uk-UA" sz="1000" dirty="0">
                <a:solidFill>
                  <a:schemeClr val="bg1"/>
                </a:solidFill>
              </a:rPr>
              <a:t>   </a:t>
            </a:r>
          </a:p>
          <a:p>
            <a:r>
              <a:rPr lang="uk-UA" sz="1000" b="1" dirty="0">
                <a:solidFill>
                  <a:schemeClr val="bg1"/>
                </a:solidFill>
              </a:rPr>
              <a:t>            4 (66,7%) </a:t>
            </a:r>
          </a:p>
          <a:p>
            <a:pPr algn="just"/>
            <a:endParaRPr lang="en-US" altLang="ru-RU" sz="16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07" name="Text Box 19"/>
          <p:cNvSpPr txBox="1">
            <a:spLocks noChangeArrowheads="1"/>
          </p:cNvSpPr>
          <p:nvPr/>
        </p:nvSpPr>
        <p:spPr bwMode="gray">
          <a:xfrm>
            <a:off x="321373" y="5376470"/>
            <a:ext cx="8748020" cy="338530"/>
          </a:xfrm>
          <a:prstGeom prst="rect">
            <a:avLst/>
          </a:prstGeom>
          <a:gradFill>
            <a:gsLst>
              <a:gs pos="44000">
                <a:schemeClr val="accent2">
                  <a:lumMod val="60000"/>
                  <a:lumOff val="40000"/>
                </a:schemeClr>
              </a:gs>
              <a:gs pos="99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 wrap="square" lIns="91418" tIns="45708" rIns="91418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uk-UA" altLang="ru-RU" sz="1600" b="1" dirty="0" smtClean="0">
                <a:solidFill>
                  <a:srgbClr val="FFFF66"/>
                </a:solidFill>
                <a:latin typeface="Book Antiqua" pitchFamily="18" charset="0"/>
              </a:rPr>
              <a:t>У 2019 році на утримання закладів та установ освіти використано 145 103,66 </a:t>
            </a:r>
            <a:r>
              <a:rPr lang="uk-UA" altLang="ru-RU" sz="1600" b="1" dirty="0" err="1" smtClean="0">
                <a:solidFill>
                  <a:srgbClr val="FFFF66"/>
                </a:solidFill>
                <a:latin typeface="Book Antiqua" pitchFamily="18" charset="0"/>
              </a:rPr>
              <a:t>тис.грн</a:t>
            </a:r>
            <a:r>
              <a:rPr lang="uk-UA" altLang="ru-RU" sz="1600" b="1" dirty="0" smtClean="0">
                <a:solidFill>
                  <a:srgbClr val="FFFF66"/>
                </a:solidFill>
                <a:latin typeface="Book Antiqua" pitchFamily="18" charset="0"/>
              </a:rPr>
              <a:t>.</a:t>
            </a:r>
            <a:endParaRPr lang="en-US" altLang="ru-RU" sz="1600" b="1" dirty="0">
              <a:solidFill>
                <a:srgbClr val="FFFF66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68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31872"/>
            <a:ext cx="6448822" cy="952487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11" tIns="45704" rIns="91411" bIns="4570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1600" b="1" dirty="0">
                <a:solidFill>
                  <a:srgbClr val="0070C0"/>
                </a:solidFill>
                <a:latin typeface="Arial Black" pitchFamily="34" charset="0"/>
              </a:rPr>
              <a:t>Реалізація пріоритетних напрямків Програми розвитку освіти м. </a:t>
            </a:r>
            <a:r>
              <a:rPr lang="uk-UA" sz="1600" b="1" dirty="0" err="1">
                <a:solidFill>
                  <a:srgbClr val="0070C0"/>
                </a:solidFill>
                <a:latin typeface="Arial Black" pitchFamily="34" charset="0"/>
              </a:rPr>
              <a:t>Южного</a:t>
            </a:r>
            <a:r>
              <a:rPr lang="uk-UA" sz="16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3 466,5 </a:t>
            </a:r>
            <a:r>
              <a:rPr lang="uk-UA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0" descr="&amp;Scy;&amp;acy;&amp;lcy;&amp;yucy;&amp;tcy;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86260"/>
            <a:ext cx="1752129" cy="11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099181"/>
              </p:ext>
            </p:extLst>
          </p:nvPr>
        </p:nvGraphicFramePr>
        <p:xfrm>
          <a:off x="32433" y="963363"/>
          <a:ext cx="6448823" cy="495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271"/>
                <a:gridCol w="792088"/>
                <a:gridCol w="3853464"/>
              </a:tblGrid>
              <a:tr h="421640">
                <a:tc>
                  <a:txBody>
                    <a:bodyPr/>
                    <a:lstStyle/>
                    <a:p>
                      <a:pPr algn="ctr"/>
                      <a:r>
                        <a:rPr lang="uk-UA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Тис. </a:t>
                      </a:r>
                      <a:r>
                        <a:rPr lang="uk-UA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Ефективність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9440">
                <a:tc>
                  <a:txBody>
                    <a:bodyPr/>
                    <a:lstStyle/>
                    <a:p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Організація масових заходів та змістовного дозвілля 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172,4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uk-UA" sz="11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забезпечено </a:t>
                      </a: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подарунками вихованців дитячих садків та учнів 1-4 кл. шкіл міста і учнів 5-11 кл. пільгових категорій (2492 дитини).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9001">
                <a:tc>
                  <a:txBody>
                    <a:bodyPr/>
                    <a:lstStyle/>
                    <a:p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Робота з обдарованою молоддю 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25,4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Нагороджено  112 учнів та 30 педагогів.  </a:t>
                      </a:r>
                    </a:p>
                    <a:p>
                      <a:r>
                        <a:rPr lang="uk-UA" sz="11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від запланованого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24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оціальний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учасників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освітнього процесу 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3 102 ,4 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Забезпечено харчування </a:t>
                      </a: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1444 учнів</a:t>
                      </a:r>
                      <a:r>
                        <a:rPr lang="uk-UA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1-4 кл. та 87 учнів пільгових категорій 5-11кл.</a:t>
                      </a:r>
                    </a:p>
                    <a:p>
                      <a:pPr algn="l"/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Надано матеріальну допомогу дітям-сиротам та дітям,позбавленим батьківського</a:t>
                      </a:r>
                      <a:r>
                        <a:rPr lang="uk-UA" sz="11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піклування : по досягненню 18-річчя(5осіб по 1810,00грн.), придбано </a:t>
                      </a: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шкільну та спортивну форму для 41 учня. </a:t>
                      </a:r>
                    </a:p>
                    <a:p>
                      <a:pPr marL="0" marR="0" indent="0" algn="l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від запланованого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0341">
                <a:tc>
                  <a:txBody>
                    <a:bodyPr/>
                    <a:lstStyle/>
                    <a:p>
                      <a:pPr marL="0" marR="0" indent="0" algn="l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Змістовне дозвілля учнівської молоді,  очно-заочні масові заходи  </a:t>
                      </a:r>
                      <a:endParaRPr lang="ru-RU" sz="11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120, 6 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Забезпечено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участь в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змаганнях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обласної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спартакіади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(14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видів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спорту),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посіли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ІІ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місце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області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Проведено міський фестиваль-конкурс «Сяяння маленьких зірочок». Отримано вихованцями КЮТ «Чорноморець» 6 грамот,  16 дипломів, 4 -  стали переможцями обласних конкурсів. Проведено військово-патріотичну гру «Сокіл» («Джура»). </a:t>
                      </a:r>
                      <a:r>
                        <a:rPr kumimoji="0" lang="uk-UA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 від запланованого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0440">
                <a:tc>
                  <a:txBody>
                    <a:bodyPr/>
                    <a:lstStyle/>
                    <a:p>
                      <a:r>
                        <a:rPr lang="uk-UA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Науково – методична робота та організація конкурсних заходів 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45, 7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Забезпечено підвищення фахового рівня педагогів міста(25 заходів). Проведено серпневу конференцію, видано «Освітянський вісник» .</a:t>
                      </a:r>
                    </a:p>
                    <a:p>
                      <a:r>
                        <a:rPr kumimoji="0" lang="uk-UA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 від запланованого</a:t>
                      </a:r>
                      <a:endParaRPr lang="ru-RU" sz="1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Рисунок 28" descr="D:\Документы Титовская\Тітовська\Конференція\2019\Титовская М.Н.-19г\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2" y="31874"/>
            <a:ext cx="2695178" cy="202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ДЖур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2" y="3836051"/>
            <a:ext cx="2695179" cy="1892226"/>
          </a:xfrm>
          <a:prstGeom prst="rect">
            <a:avLst/>
          </a:prstGeom>
          <a:noFill/>
        </p:spPr>
      </p:pic>
      <p:pic>
        <p:nvPicPr>
          <p:cNvPr id="27649" name="Picture 1" descr="C:\Users\gsp-osvitu\Desktop\трехслойній торт (2)\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2" y="2053259"/>
            <a:ext cx="2695179" cy="19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2" y="0"/>
            <a:ext cx="1752129" cy="11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4286260"/>
            <a:ext cx="1752129" cy="11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80799"/>
              </p:ext>
            </p:extLst>
          </p:nvPr>
        </p:nvGraphicFramePr>
        <p:xfrm>
          <a:off x="2411760" y="33603"/>
          <a:ext cx="6624736" cy="560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/>
              </a:tblGrid>
              <a:tr h="822960">
                <a:tc>
                  <a:txBody>
                    <a:bodyPr/>
                    <a:lstStyle/>
                    <a:p>
                      <a:pPr marL="0" marR="0" indent="0" algn="ctr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Реалізація пріоритетних напрямків Програми розвитку освіти м. </a:t>
                      </a:r>
                      <a:r>
                        <a:rPr lang="uk-UA" sz="1600" b="1" dirty="0" err="1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Южного</a:t>
                      </a:r>
                      <a:r>
                        <a:rPr lang="uk-UA" sz="16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0777">
                <a:tc>
                  <a:txBody>
                    <a:bodyPr/>
                    <a:lstStyle/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 результатами </a:t>
                      </a:r>
                      <a:r>
                        <a:rPr lang="ru-RU" sz="1200" b="1" kern="1200" dirty="0" err="1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обласного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етапу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огляду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-конкурсу на </a:t>
                      </a:r>
                      <a:r>
                        <a:rPr lang="ru-RU" sz="1200" b="1" kern="1200" dirty="0" err="1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кращий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стан </a:t>
                      </a:r>
                      <a:r>
                        <a:rPr lang="ru-RU" sz="1200" b="1" kern="1200" dirty="0" err="1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фізичного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виховання</a:t>
                      </a: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перші місця посіли 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ЗОШ №1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200" b="1" kern="12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Авторськ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школ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М.П. </a:t>
                      </a:r>
                      <a:r>
                        <a:rPr lang="ru-RU" sz="1200" b="1" kern="12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Гузика</a:t>
                      </a:r>
                      <a:r>
                        <a:rPr lang="ru-RU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solidFill>
                          <a:srgbClr val="0066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8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1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Вчителька фізкультури АШГ 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Вишня С. О.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стала абсолютним переможцем  Всеукраїнського конкурсу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«Інноваційний урок фізичної культури»</a:t>
                      </a:r>
                      <a:r>
                        <a:rPr lang="uk-UA" sz="1200" b="1" kern="1200" baseline="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</a:t>
                      </a: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«Урок фізичної культури з елементами футболу»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79560">
                <a:tc>
                  <a:txBody>
                    <a:bodyPr/>
                    <a:lstStyle/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ЗОШ №1</a:t>
                      </a: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стала переможцем обласного етапу огляду –</a:t>
                      </a:r>
                    </a:p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uk-UA" sz="1200" b="1" kern="1200" baseline="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конкурсу стану умов і охорони праці </a:t>
                      </a:r>
                    </a:p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в навчальних закладах та отримала </a:t>
                      </a:r>
                    </a:p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почесну грамоту МОН України </a:t>
                      </a:r>
                    </a:p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на заключному етапі за напрямом </a:t>
                      </a:r>
                    </a:p>
                    <a:p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«створення безпечних умов навчання та праці 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      в закладі освіти</a:t>
                      </a: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b="1" dirty="0">
                        <a:solidFill>
                          <a:srgbClr val="006699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                                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Перемога двох дивізіонів АШГ в 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обласному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етапі гри   </a:t>
                      </a:r>
                      <a:r>
                        <a:rPr lang="en-US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Cool games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0809">
                <a:tc>
                  <a:txBody>
                    <a:bodyPr/>
                    <a:lstStyle/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Завідувачка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ДНЗ №4 «Казка»  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Сучок 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В. Є. 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отримала диплом переможця 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lang="uk-UA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Всеукраїнського Фестивалю 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педагогічних інновацій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rgbClr val="0066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Учні міста </a:t>
                      </a:r>
                      <a:r>
                        <a:rPr lang="uk-UA" sz="12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Южного</a:t>
                      </a:r>
                      <a:r>
                        <a:rPr lang="uk-UA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вибороли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   </a:t>
                      </a:r>
                      <a:r>
                        <a:rPr lang="uk-UA" sz="12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призових місць </a:t>
                      </a:r>
                    </a:p>
                    <a:p>
                      <a:pPr marL="0" marR="0" indent="0" algn="l" defTabSz="914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у </a:t>
                      </a:r>
                      <a:r>
                        <a:rPr lang="ru-RU" sz="12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обласних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предметних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олімпіадах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2" name="Рисунок 31" descr="IMG-43b0b0981d2c2175bcf5a4c18d67bbc6-V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76" y="3721596"/>
            <a:ext cx="2673922" cy="1865934"/>
          </a:xfrm>
          <a:prstGeom prst="rect">
            <a:avLst/>
          </a:prstGeom>
          <a:noFill/>
        </p:spPr>
      </p:pic>
      <p:sp>
        <p:nvSpPr>
          <p:cNvPr id="3" name="AutoShape 2" descr="https://mail.ukr.net/attach/resize/15828066952534997678/7?size=preview_desktop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 descr="C:\Users\gsp-osvitu\Desktop\трехслойній торт (2)\20200227_140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59" y="-11184060"/>
            <a:ext cx="293376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IMG_20190610_10184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67" y="593407"/>
            <a:ext cx="2269211" cy="3068758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2" y="33606"/>
            <a:ext cx="2208180" cy="303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C:\Users\gsp-osvitu\Desktop\трехслойній торт (2)\20190124_1524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2192171"/>
            <a:ext cx="7938882" cy="105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gsp-osvitu\Desktop\трехслойній торт (2)\20190124_1524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98456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0.jp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31880"/>
            <a:ext cx="6448822" cy="952487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11" tIns="45704" rIns="91411" bIns="4570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1600" b="1" dirty="0">
                <a:solidFill>
                  <a:srgbClr val="0070C0"/>
                </a:solidFill>
                <a:latin typeface="Arial Black" pitchFamily="34" charset="0"/>
              </a:rPr>
              <a:t>Реалізація пріоритетних напрямків Програми оздоровлення та відпочинку м. </a:t>
            </a:r>
            <a:r>
              <a:rPr lang="uk-UA" sz="1600" b="1" dirty="0" err="1">
                <a:solidFill>
                  <a:srgbClr val="0070C0"/>
                </a:solidFill>
                <a:latin typeface="Arial Black" pitchFamily="34" charset="0"/>
              </a:rPr>
              <a:t>Южного</a:t>
            </a:r>
            <a:r>
              <a:rPr lang="uk-UA" sz="1600" b="1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384,24 тис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грн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0" descr="&amp;Scy;&amp;acy;&amp;lcy;&amp;yucy;&amp;tcy;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86260"/>
            <a:ext cx="1752129" cy="11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201885"/>
              </p:ext>
            </p:extLst>
          </p:nvPr>
        </p:nvGraphicFramePr>
        <p:xfrm>
          <a:off x="32433" y="963365"/>
          <a:ext cx="6448823" cy="494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415"/>
                <a:gridCol w="1008112"/>
                <a:gridCol w="23412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Тис. </a:t>
                      </a:r>
                      <a:r>
                        <a:rPr lang="uk-UA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Ефективність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192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Організація відпочинку дітей, які потребують особливої соціальної уваги та підтримки в  дитячих закладах відпочинку «Хвиля», «Веселка», «</a:t>
                      </a:r>
                      <a:r>
                        <a:rPr lang="uk-UA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Крепиш</a:t>
                      </a: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», «Козачата» у складі шкіл № </a:t>
                      </a: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1,2,3,4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80 000,00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Забезпечено путівками</a:t>
                      </a:r>
                      <a:r>
                        <a:rPr lang="uk-UA" sz="11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20 дітей (вартість путівки 4 000,00 грн.)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</a:rPr>
                        <a:t>100% від запланованого</a:t>
                      </a:r>
                      <a:endParaRPr lang="ru-RU" sz="1200" b="1" dirty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49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Організація харчування дітей, які потребують особливої соціальної уваги та підтримки  в дитячих закладах праці та відпочинку у складі шкіл №1, 2,3, 4 </a:t>
                      </a:r>
                      <a:endParaRPr lang="uk-UA" sz="11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65 453,40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Забезпечено харчування 100 дітей</a:t>
                      </a:r>
                    </a:p>
                    <a:p>
                      <a:pPr marL="0" marR="0" indent="0" algn="just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</a:rPr>
                        <a:t>100% від запланованого</a:t>
                      </a:r>
                      <a:endParaRPr lang="ru-RU" sz="1400" b="1" dirty="0" smtClean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47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Організація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та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проведення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літньої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краєзнавчої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які потребують особливої соціальної уваги та підтримки  в ДЗВ «Еколог» у складі </a:t>
                      </a: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ПТДЮ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18 179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, 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Забезпечено харчування</a:t>
                      </a:r>
                      <a:endParaRPr lang="ru-RU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25 дітей</a:t>
                      </a:r>
                    </a:p>
                    <a:p>
                      <a:pPr marL="0" marR="0" indent="0" algn="just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</a:rPr>
                        <a:t>100% від запланованого</a:t>
                      </a:r>
                      <a:endParaRPr lang="ru-RU" sz="1400" b="1" dirty="0" smtClean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25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Організація літнього навчально-тренувального збору</a:t>
                      </a:r>
                      <a:r>
                        <a:rPr lang="uk-UA" sz="11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з дітьми, які потребують особливої соціальної уваги та підтримки в дитячому закладі відпочинку у складі СОЦ</a:t>
                      </a:r>
                      <a:endParaRPr lang="ru-RU" sz="12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29 086,40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Забезпечено харчування</a:t>
                      </a:r>
                      <a:endParaRPr lang="ru-RU" sz="12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40 дітей</a:t>
                      </a:r>
                    </a:p>
                    <a:p>
                      <a:pPr marL="0" marR="0" indent="0" algn="just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</a:rPr>
                        <a:t>100% від запланованого</a:t>
                      </a:r>
                      <a:endParaRPr lang="ru-RU" sz="1400" b="1" dirty="0" smtClean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016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Забезпечення оздоровлення дітей, які потребують особливої соціальної  уваги та підтримки(придбання путівок до позаміських оздоровчих таборів)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191 520,00 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Оздоровлено 25 дітей в таборі «Маяк» (</a:t>
                      </a:r>
                      <a:r>
                        <a:rPr lang="uk-UA" sz="11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с.Рибаківка</a:t>
                      </a: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(вартість путівки 7660,80 грн.)</a:t>
                      </a:r>
                    </a:p>
                    <a:p>
                      <a:pPr marL="0" marR="0" indent="0" algn="just" defTabSz="9143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</a:rPr>
                        <a:t>100% від запланованого</a:t>
                      </a:r>
                      <a:endParaRPr lang="ru-RU" sz="1400" b="1" dirty="0" smtClean="0">
                        <a:solidFill>
                          <a:srgbClr val="7030A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3554" name="Picture 2" descr="D:\Документы Титовская\Тітовська\Конференція\2019\фото\untitled (1)\IMG_20190611_090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2" y="1565832"/>
            <a:ext cx="2666810" cy="355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Администратор\Рабочий стол\школа\IMG-40a580a5a3993dadaedd627bda31009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719" y="3673541"/>
            <a:ext cx="2618556" cy="2021384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22" y="31880"/>
            <a:ext cx="2666810" cy="21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6"/>
          <p:cNvSpPr/>
          <p:nvPr/>
        </p:nvSpPr>
        <p:spPr>
          <a:xfrm>
            <a:off x="38537" y="2569472"/>
            <a:ext cx="2339752" cy="203129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11" tIns="45704" rIns="91411" bIns="45704">
            <a:spAutoFit/>
          </a:bodyPr>
          <a:lstStyle/>
          <a:p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</a:rPr>
              <a:t>Мета : 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забезпечення </a:t>
            </a:r>
            <a:r>
              <a:rPr lang="uk-UA" sz="1400" b="1" dirty="0">
                <a:solidFill>
                  <a:schemeClr val="accent3">
                    <a:lumMod val="50000"/>
                  </a:schemeClr>
                </a:solidFill>
              </a:rPr>
              <a:t>права дітей з ООП, які мають порушення зору, слуху, мовлення, опорно-рухового апарату, інтелектуального розвитку, емоційно-вольової сфери на здобуття дошкільної та загальної середньої 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освіти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кутник 7"/>
          <p:cNvSpPr/>
          <p:nvPr/>
        </p:nvSpPr>
        <p:spPr>
          <a:xfrm>
            <a:off x="2526030" y="2800139"/>
            <a:ext cx="2088232" cy="138496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11" tIns="45704" rIns="91411" bIns="45704">
            <a:spAutoFit/>
          </a:bodyPr>
          <a:lstStyle/>
          <a:p>
            <a:r>
              <a:rPr lang="uk-UA" sz="1200" b="1" dirty="0" smtClean="0">
                <a:solidFill>
                  <a:schemeClr val="accent1">
                    <a:lumMod val="50000"/>
                  </a:schemeClr>
                </a:solidFill>
              </a:rPr>
              <a:t>14 </a:t>
            </a:r>
            <a:r>
              <a:rPr lang="uk-UA" sz="1200" b="1" dirty="0">
                <a:solidFill>
                  <a:schemeClr val="accent1">
                    <a:lumMod val="50000"/>
                  </a:schemeClr>
                </a:solidFill>
              </a:rPr>
              <a:t>інклюзивних класів,  в яких навчається 29 учнів з </a:t>
            </a:r>
            <a:r>
              <a:rPr lang="uk-UA" sz="1200" b="1" dirty="0" smtClean="0">
                <a:solidFill>
                  <a:schemeClr val="accent1">
                    <a:lumMod val="50000"/>
                  </a:schemeClr>
                </a:solidFill>
              </a:rPr>
              <a:t>ООП:</a:t>
            </a:r>
          </a:p>
          <a:p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ЗОШ №1 - 5 класів, 11учнів</a:t>
            </a:r>
          </a:p>
          <a:p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НВК №2  - 6 класів, 13 учнів</a:t>
            </a:r>
            <a:b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АШГ         -  1 клас,      2 учня</a:t>
            </a:r>
          </a:p>
          <a:p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НВК №4  -  2 класи,   3 учня</a:t>
            </a:r>
            <a:endParaRPr lang="uk-UA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1" b="38742"/>
          <a:stretch/>
        </p:blipFill>
        <p:spPr bwMode="auto">
          <a:xfrm>
            <a:off x="0" y="5103566"/>
            <a:ext cx="9144000" cy="61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864"/>
            <a:ext cx="4602430" cy="162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0" y="0"/>
            <a:ext cx="4602430" cy="6263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Century" panose="02040604050505020304" pitchFamily="18" charset="0"/>
              </a:rPr>
              <a:t>З</a:t>
            </a:r>
            <a:r>
              <a:rPr lang="uk-UA" sz="16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аходи </a:t>
            </a:r>
            <a:r>
              <a:rPr lang="uk-UA" sz="1600" b="1" dirty="0">
                <a:solidFill>
                  <a:schemeClr val="bg1"/>
                </a:solidFill>
                <a:latin typeface="Century" panose="02040604050505020304" pitchFamily="18" charset="0"/>
              </a:rPr>
              <a:t>щодо розвитку інклюзивної освіти в м. </a:t>
            </a:r>
            <a:r>
              <a:rPr lang="uk-UA" sz="1600" b="1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Южному</a:t>
            </a:r>
            <a:endParaRPr lang="ru-RU" sz="16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43" y="1848656"/>
            <a:ext cx="2301215" cy="5760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eaLnBrk="0" hangingPunct="0">
              <a:defRPr/>
            </a:pPr>
            <a:r>
              <a:rPr lang="uk-UA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2019 рік</a:t>
            </a:r>
          </a:p>
          <a:p>
            <a:pPr algn="ctr" eaLnBrk="0" hangingPunct="0">
              <a:defRPr/>
            </a:pPr>
            <a:r>
              <a:rPr lang="uk-UA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Відкриття Інклюзивно-ресурсного центру 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2"/>
          <p:cNvSpPr/>
          <p:nvPr/>
        </p:nvSpPr>
        <p:spPr>
          <a:xfrm>
            <a:off x="2514198" y="1848656"/>
            <a:ext cx="2088232" cy="8626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eaLnBrk="0" hangingPunct="0">
              <a:defRPr/>
            </a:pPr>
            <a:endParaRPr lang="uk-UA" sz="12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0" hangingPunct="0">
              <a:defRPr/>
            </a:pPr>
            <a:r>
              <a:rPr lang="uk-UA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Створено </a:t>
            </a:r>
            <a:r>
              <a:rPr lang="uk-UA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інклюзивні </a:t>
            </a:r>
            <a:r>
              <a:rPr lang="uk-UA" sz="11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класи/групи </a:t>
            </a:r>
            <a:endParaRPr lang="uk-UA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 eaLnBrk="0" hangingPunct="0">
              <a:defRPr/>
            </a:pPr>
            <a:r>
              <a:rPr lang="uk-UA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введено посади </a:t>
            </a:r>
          </a:p>
          <a:p>
            <a:pPr algn="ctr" eaLnBrk="0" hangingPunct="0">
              <a:defRPr/>
            </a:pPr>
            <a:r>
              <a:rPr lang="uk-UA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асистента вчителя/вихователя</a:t>
            </a:r>
            <a:endParaRPr lang="ru-RU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Прямокутник 7"/>
          <p:cNvSpPr/>
          <p:nvPr/>
        </p:nvSpPr>
        <p:spPr>
          <a:xfrm>
            <a:off x="4734157" y="950638"/>
            <a:ext cx="2160240" cy="73863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11" tIns="45704" rIns="91411" bIns="45704">
            <a:spAutoFit/>
          </a:bodyPr>
          <a:lstStyle/>
          <a:p>
            <a:r>
              <a:rPr lang="uk-UA" sz="1400" b="1" dirty="0" err="1" smtClean="0">
                <a:solidFill>
                  <a:schemeClr val="accent3">
                    <a:lumMod val="50000"/>
                  </a:schemeClr>
                </a:solidFill>
              </a:rPr>
              <a:t>Корекційно-розвиткові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 заняття (заробітна плата)                        </a:t>
            </a:r>
          </a:p>
          <a:p>
            <a:r>
              <a:rPr lang="uk-UA" sz="1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                 – 395,69 </a:t>
            </a:r>
            <a:r>
              <a:rPr lang="uk-UA" sz="1400" b="1" dirty="0" err="1" smtClean="0">
                <a:solidFill>
                  <a:schemeClr val="accent3">
                    <a:lumMod val="50000"/>
                  </a:schemeClr>
                </a:solidFill>
              </a:rPr>
              <a:t>тис.грн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uk-UA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кутник 7"/>
          <p:cNvSpPr/>
          <p:nvPr/>
        </p:nvSpPr>
        <p:spPr>
          <a:xfrm>
            <a:off x="2543476" y="4298727"/>
            <a:ext cx="2088232" cy="101563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11" tIns="45704" rIns="91411" bIns="45704">
            <a:spAutoFit/>
          </a:bodyPr>
          <a:lstStyle/>
          <a:p>
            <a:r>
              <a:rPr lang="uk-UA" sz="1200" b="1" dirty="0" smtClean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uk-UA" sz="1200" b="1" dirty="0">
                <a:solidFill>
                  <a:schemeClr val="accent1">
                    <a:lumMod val="50000"/>
                  </a:schemeClr>
                </a:solidFill>
              </a:rPr>
              <a:t>інклюзивних </a:t>
            </a:r>
            <a:r>
              <a:rPr lang="uk-UA" sz="1200" b="1" dirty="0" smtClean="0">
                <a:solidFill>
                  <a:schemeClr val="accent1">
                    <a:lumMod val="50000"/>
                  </a:schemeClr>
                </a:solidFill>
              </a:rPr>
              <a:t>групи,  </a:t>
            </a:r>
            <a:r>
              <a:rPr lang="uk-UA" sz="1200" b="1" dirty="0">
                <a:solidFill>
                  <a:schemeClr val="accent1">
                    <a:lumMod val="50000"/>
                  </a:schemeClr>
                </a:solidFill>
              </a:rPr>
              <a:t>в яких навчається </a:t>
            </a:r>
            <a:r>
              <a:rPr lang="uk-UA" sz="1200" b="1" dirty="0" smtClean="0">
                <a:solidFill>
                  <a:schemeClr val="accent1">
                    <a:lumMod val="50000"/>
                  </a:schemeClr>
                </a:solidFill>
              </a:rPr>
              <a:t>12 дітей </a:t>
            </a:r>
            <a:r>
              <a:rPr lang="uk-UA" sz="1200" b="1" dirty="0">
                <a:solidFill>
                  <a:schemeClr val="accent1">
                    <a:lumMod val="50000"/>
                  </a:schemeClr>
                </a:solidFill>
              </a:rPr>
              <a:t>з </a:t>
            </a:r>
            <a:r>
              <a:rPr lang="uk-UA" sz="1200" b="1" dirty="0" smtClean="0">
                <a:solidFill>
                  <a:schemeClr val="accent1">
                    <a:lumMod val="50000"/>
                  </a:schemeClr>
                </a:solidFill>
              </a:rPr>
              <a:t>ООП:</a:t>
            </a:r>
          </a:p>
          <a:p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ЗДО №1 - 2 групи, 6 дітей</a:t>
            </a:r>
          </a:p>
          <a:p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ЗДО №4  - 1 група, 3 дитини</a:t>
            </a:r>
            <a:b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1200" b="1" dirty="0" smtClean="0">
                <a:solidFill>
                  <a:schemeClr val="accent3">
                    <a:lumMod val="50000"/>
                  </a:schemeClr>
                </a:solidFill>
              </a:rPr>
              <a:t>ЗДО №5  -  1 група, 3 дитини</a:t>
            </a:r>
            <a:endParaRPr lang="uk-UA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Прямокутник 7"/>
          <p:cNvSpPr/>
          <p:nvPr/>
        </p:nvSpPr>
        <p:spPr>
          <a:xfrm>
            <a:off x="4757876" y="1848656"/>
            <a:ext cx="2160240" cy="73863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11" tIns="45704" rIns="91411" bIns="45704">
            <a:spAutoFit/>
          </a:bodyPr>
          <a:lstStyle/>
          <a:p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Придбання засобів корекції,обладнання </a:t>
            </a:r>
          </a:p>
          <a:p>
            <a:r>
              <a:rPr lang="uk-UA" sz="1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                 – 160,41 </a:t>
            </a:r>
            <a:r>
              <a:rPr lang="uk-UA" sz="1400" b="1" dirty="0" err="1" smtClean="0">
                <a:solidFill>
                  <a:schemeClr val="accent3">
                    <a:lumMod val="50000"/>
                  </a:schemeClr>
                </a:solidFill>
              </a:rPr>
              <a:t>тис.грн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uk-UA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Прямокутник 7"/>
          <p:cNvSpPr/>
          <p:nvPr/>
        </p:nvSpPr>
        <p:spPr>
          <a:xfrm>
            <a:off x="128293" y="4670652"/>
            <a:ext cx="2160240" cy="73863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11" tIns="45704" rIns="91411" bIns="45704">
            <a:spAutoFit/>
          </a:bodyPr>
          <a:lstStyle/>
          <a:p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Заробітна плата працівників ІРЦ</a:t>
            </a:r>
          </a:p>
          <a:p>
            <a:r>
              <a:rPr lang="uk-UA" sz="1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                 – 591,00 </a:t>
            </a:r>
            <a:r>
              <a:rPr lang="uk-UA" sz="1400" b="1" dirty="0" err="1" smtClean="0">
                <a:solidFill>
                  <a:schemeClr val="accent3">
                    <a:lumMod val="50000"/>
                  </a:schemeClr>
                </a:solidFill>
              </a:rPr>
              <a:t>тис.грн</a:t>
            </a:r>
            <a:r>
              <a:rPr lang="uk-UA" sz="1400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uk-UA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Прямоугольник 2"/>
          <p:cNvSpPr/>
          <p:nvPr/>
        </p:nvSpPr>
        <p:spPr>
          <a:xfrm>
            <a:off x="4723408" y="68546"/>
            <a:ext cx="2088232" cy="7187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4" rIns="91411" bIns="45704" rtlCol="0" anchor="ctr"/>
          <a:lstStyle/>
          <a:p>
            <a:pPr algn="ctr" eaLnBrk="0" hangingPunct="0">
              <a:defRPr/>
            </a:pPr>
            <a:endParaRPr lang="uk-UA" sz="12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uk-UA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Забезпечення  якісного освітнього процесу для дітей з ООП</a:t>
            </a:r>
            <a:endParaRPr lang="uk-UA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4580" name="Picture 4" descr="D:\Документы Титовская\Тітовська\Інклюзивне навчання\18-19\звіт інклюзія фото\для Тітовської М.М\IMG_20190207_1235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10" y="2819549"/>
            <a:ext cx="2864364" cy="21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пісочниц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81" y="4010777"/>
            <a:ext cx="1971519" cy="1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gsp-osvitu\Desktop\IMG_20190207_1231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33" y="21288"/>
            <a:ext cx="2124558" cy="17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G_20190211_1153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21" y="1911200"/>
            <a:ext cx="2111177" cy="188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6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xfrm>
            <a:off x="2573491" y="697260"/>
            <a:ext cx="4015746" cy="5017740"/>
          </a:xfrm>
          <a:solidFill>
            <a:schemeClr val="accent5">
              <a:lumMod val="20000"/>
              <a:lumOff val="8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  <a:softEdge rad="317500"/>
          </a:effectLst>
        </p:spPr>
        <p:txBody>
          <a:bodyPr wrap="square" tIns="8424" numCol="1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Заклади </a:t>
            </a: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 середньої освіти 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b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361,</a:t>
            </a:r>
            <a: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тис. грн. </a:t>
            </a:r>
            <a:r>
              <a:rPr lang="uk-UA" sz="1200" b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uk-UA" sz="1200" b="1" dirty="0">
                <a:solidFill>
                  <a:srgbClr val="C00000"/>
                </a:solidFill>
                <a:latin typeface="Arial" charset="0"/>
              </a:rPr>
            </a:b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*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обладнано будівлі евакуаційним освітленням (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ЗОШ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№1, НВК 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(ЗОСШ №2-Центр-ПТУ,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НВК </a:t>
            </a:r>
            <a:r>
              <a:rPr lang="uk-UA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Чорновола);</a:t>
            </a:r>
            <a:b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встановлено автоматичну систему пожежної сигналізації (система централізованого пожежного спостереження, евакуаційне освітлення), систему мовного сповіщення про пожежу, систему локального пожежогасіння кухонного обладнання (ЗОШ №1, НВК 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(ЗОСШ №2-Центр-ПТУ);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забезпечено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працюючий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 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радіаційного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змонтовано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димовидалення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підвальних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складських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поверсі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(АШГ);</a:t>
            </a:r>
            <a:b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п</a:t>
            </a:r>
            <a:r>
              <a:rPr lang="uk-UA" sz="1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еревірку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випробовування пожежних гідрантів, </a:t>
            </a:r>
            <a:r>
              <a:rPr lang="uk-UA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внутрішніїх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пожежних кранів та їх обладнання пожежними рукавами;</a:t>
            </a:r>
            <a:b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забезпечено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повному обсязі сертифікованими первинними засобами 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пожежогасіння.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 </a:t>
            </a:r>
            <a:r>
              <a:rPr lang="uk-UA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 освіти </a:t>
            </a: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927,</a:t>
            </a:r>
            <a: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302 </a:t>
            </a:r>
            <a:r>
              <a:rPr lang="uk-UA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 грн.</a:t>
            </a:r>
            <a: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uk-UA" sz="1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абезпечено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повному обсязі сертифікованими первинними засобами пожежогасіння;</a:t>
            </a:r>
            <a:b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*з</a:t>
            </a:r>
            <a:r>
              <a:rPr lang="ru-RU" sz="1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абезпечено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працюючий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 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радіаційного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укомплектовано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пожежні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кран-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пожежними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стволами;</a:t>
            </a:r>
            <a:b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обладнано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будівлю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евакуаційним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освітленням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світловими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покажчиками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«ВИХІД» (ДНЗ №2);</a:t>
            </a:r>
            <a:b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поверхах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дверні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полотна в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отворах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з'єднують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сходовими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клітками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пристроям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самозачинення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холу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автоматичну систему пожежної сигналізації (система централізованого пожежного спостереження, евакуаційне освітлення), систему </a:t>
            </a:r>
            <a:r>
              <a:rPr lang="uk-UA" sz="1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uk-UA" sz="1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сповіщення про пожежу, систему локального пожежогасіння кухонного обладнання (ДНЗ №2).</a:t>
            </a:r>
          </a:p>
        </p:txBody>
      </p:sp>
      <p:sp>
        <p:nvSpPr>
          <p:cNvPr id="20484" name="Заголовок 1"/>
          <p:cNvSpPr>
            <a:spLocks/>
          </p:cNvSpPr>
          <p:nvPr/>
        </p:nvSpPr>
        <p:spPr bwMode="auto">
          <a:xfrm>
            <a:off x="2149324" y="31893"/>
            <a:ext cx="4981304" cy="58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0" tIns="35661" rIns="71320" bIns="35661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заходів щодо забезпечення протипожежної </a:t>
            </a:r>
            <a:r>
              <a:rPr lang="uk-UA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безпеки-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288, 87 </a:t>
            </a:r>
            <a:r>
              <a:rPr lang="uk-UA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endParaRPr lang="uk-UA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173" y="7265"/>
            <a:ext cx="1993929" cy="155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5751" y="1507724"/>
            <a:ext cx="1347958" cy="200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46" y="1586194"/>
            <a:ext cx="1290827" cy="210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8" y="3659107"/>
            <a:ext cx="1421296" cy="207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65" y="1621790"/>
            <a:ext cx="1421741" cy="211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61" y="3637020"/>
            <a:ext cx="1339131" cy="215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35" y="31893"/>
            <a:ext cx="2072291" cy="153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5434" y="2073949"/>
            <a:ext cx="1988898" cy="125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7126" y="4143643"/>
            <a:ext cx="2000249" cy="135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5821" y="3864813"/>
            <a:ext cx="2047367" cy="138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9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03739" y="373176"/>
            <a:ext cx="8166100" cy="71261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uk-UA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charset="0"/>
              </a:rPr>
              <a:t>Міська цільова комплексна програма національно-патріотичного виховання дітей та молоді на 2018-2020</a:t>
            </a:r>
            <a:endParaRPr lang="ru-RU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Arial" charset="0"/>
            </a:endParaRP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2006629" y="2041009"/>
            <a:ext cx="1832113" cy="3537709"/>
            <a:chOff x="705" y="1299"/>
            <a:chExt cx="1461" cy="2539"/>
          </a:xfrm>
        </p:grpSpPr>
        <p:sp>
          <p:nvSpPr>
            <p:cNvPr id="9" name="AutoShape 52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0" name="AutoShape 53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81D1E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extrusionH="76200" contourW="76200"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3" name="AutoShape 55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4" name="AutoShape 56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5" name="AutoShape 57"/>
            <p:cNvSpPr>
              <a:spLocks noChangeArrowheads="1"/>
            </p:cNvSpPr>
            <p:nvPr/>
          </p:nvSpPr>
          <p:spPr bwMode="gray">
            <a:xfrm>
              <a:off x="705" y="3290"/>
              <a:ext cx="1461" cy="535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3,0 тис. грн.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5,6%</a:t>
              </a:r>
              <a:endParaRPr lang="en-US" b="1" dirty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endParaRPr>
            </a:p>
          </p:txBody>
        </p: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1189" y="1299"/>
              <a:ext cx="405" cy="392"/>
              <a:chOff x="1289" y="587"/>
              <a:chExt cx="668" cy="647"/>
            </a:xfrm>
          </p:grpSpPr>
          <p:sp>
            <p:nvSpPr>
              <p:cNvPr id="19" name="Oval 59"/>
              <p:cNvSpPr>
                <a:spLocks noChangeArrowheads="1"/>
              </p:cNvSpPr>
              <p:nvPr/>
            </p:nvSpPr>
            <p:spPr bwMode="gray">
              <a:xfrm>
                <a:off x="1289" y="661"/>
                <a:ext cx="668" cy="513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20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21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22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23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17" name="Text Box 64"/>
            <p:cNvSpPr txBox="1">
              <a:spLocks noChangeArrowheads="1"/>
            </p:cNvSpPr>
            <p:nvPr/>
          </p:nvSpPr>
          <p:spPr bwMode="gray">
            <a:xfrm>
              <a:off x="1276" y="1354"/>
              <a:ext cx="14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gray">
            <a:xfrm>
              <a:off x="705" y="1618"/>
              <a:ext cx="1401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b="1" dirty="0" smtClean="0">
                <a:solidFill>
                  <a:srgbClr val="000000"/>
                </a:solidFill>
                <a:cs typeface="Arial" pitchFamily="34" charset="0"/>
                <a:sym typeface="Arial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Arial" pitchFamily="34" charset="0"/>
                  <a:sym typeface="Arial" charset="0"/>
                </a:rPr>
                <a:t>Громадянсько-патріотичне виховання</a:t>
              </a:r>
              <a:endParaRPr lang="en-US" sz="1600" b="1" dirty="0">
                <a:solidFill>
                  <a:srgbClr val="000000"/>
                </a:solidFill>
                <a:cs typeface="Arial" pitchFamily="34" charset="0"/>
                <a:sym typeface="Arial" charset="0"/>
              </a:endParaRPr>
            </a:p>
          </p:txBody>
        </p:sp>
      </p:grpSp>
      <p:grpSp>
        <p:nvGrpSpPr>
          <p:cNvPr id="24" name="Group 96"/>
          <p:cNvGrpSpPr>
            <a:grpSpLocks/>
          </p:cNvGrpSpPr>
          <p:nvPr/>
        </p:nvGrpSpPr>
        <p:grpSpPr bwMode="auto">
          <a:xfrm>
            <a:off x="5628772" y="2046713"/>
            <a:ext cx="1793239" cy="3537709"/>
            <a:chOff x="2144" y="1299"/>
            <a:chExt cx="1430" cy="2539"/>
          </a:xfrm>
        </p:grpSpPr>
        <p:sp>
          <p:nvSpPr>
            <p:cNvPr id="25" name="AutoShape 67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26" name="AutoShape 68"/>
            <p:cNvSpPr>
              <a:spLocks noChangeArrowheads="1"/>
            </p:cNvSpPr>
            <p:nvPr/>
          </p:nvSpPr>
          <p:spPr bwMode="gray">
            <a:xfrm>
              <a:off x="2176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81D1E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extrusionH="57150" contourW="76200">
              <a:bevelT w="57150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677" y="1343"/>
              <a:ext cx="405" cy="31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2" name="Oval 74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3" name="Oval 75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4" name="Text Box 76"/>
            <p:cNvSpPr txBox="1">
              <a:spLocks noChangeArrowheads="1"/>
            </p:cNvSpPr>
            <p:nvPr/>
          </p:nvSpPr>
          <p:spPr bwMode="gray">
            <a:xfrm>
              <a:off x="2764" y="1354"/>
              <a:ext cx="14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5" name="Text Box 77"/>
            <p:cNvSpPr txBox="1">
              <a:spLocks noChangeArrowheads="1"/>
            </p:cNvSpPr>
            <p:nvPr/>
          </p:nvSpPr>
          <p:spPr bwMode="gray">
            <a:xfrm>
              <a:off x="2240" y="1824"/>
              <a:ext cx="1296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Roboto Condensed" charset="0"/>
                  <a:sym typeface="Arial" charset="0"/>
                </a:rPr>
                <a:t>Духовно-моральне виховання</a:t>
              </a:r>
              <a:endParaRPr lang="ru-RU" sz="1600" b="1" dirty="0" smtClean="0">
                <a:solidFill>
                  <a:srgbClr val="000000"/>
                </a:solidFill>
                <a:cs typeface="Roboto Condensed" charset="0"/>
                <a:sym typeface="Arial" charset="0"/>
              </a:endParaRPr>
            </a:p>
          </p:txBody>
        </p:sp>
        <p:sp>
          <p:nvSpPr>
            <p:cNvPr id="36" name="AutoShape 78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37" name="AutoShape 79"/>
            <p:cNvSpPr>
              <a:spLocks noChangeArrowheads="1"/>
            </p:cNvSpPr>
            <p:nvPr/>
          </p:nvSpPr>
          <p:spPr bwMode="gray">
            <a:xfrm>
              <a:off x="2144" y="3290"/>
              <a:ext cx="1430" cy="54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10,0 тис. грн.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18,8%</a:t>
              </a:r>
              <a:endParaRPr lang="en-US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endParaRPr>
            </a:p>
          </p:txBody>
        </p:sp>
      </p:grpSp>
      <p:grpSp>
        <p:nvGrpSpPr>
          <p:cNvPr id="53" name="Group 97"/>
          <p:cNvGrpSpPr>
            <a:grpSpLocks/>
          </p:cNvGrpSpPr>
          <p:nvPr/>
        </p:nvGrpSpPr>
        <p:grpSpPr bwMode="auto">
          <a:xfrm>
            <a:off x="7435836" y="1381313"/>
            <a:ext cx="1709220" cy="4194552"/>
            <a:chOff x="3696" y="1299"/>
            <a:chExt cx="1363" cy="2492"/>
          </a:xfrm>
        </p:grpSpPr>
        <p:sp>
          <p:nvSpPr>
            <p:cNvPr id="54" name="AutoShape 81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55" name="AutoShape 82"/>
            <p:cNvSpPr>
              <a:spLocks noChangeArrowheads="1"/>
            </p:cNvSpPr>
            <p:nvPr/>
          </p:nvSpPr>
          <p:spPr bwMode="gray">
            <a:xfrm>
              <a:off x="3717" y="1548"/>
              <a:ext cx="1322" cy="1734"/>
            </a:xfrm>
            <a:prstGeom prst="roundRect">
              <a:avLst>
                <a:gd name="adj" fmla="val 16667"/>
              </a:avLst>
            </a:prstGeom>
            <a:solidFill>
              <a:srgbClr val="81D1E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extrusionH="76200" contourW="152400">
              <a:bevelT w="44450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grpSp>
          <p:nvGrpSpPr>
            <p:cNvPr id="58" name="Group 85"/>
            <p:cNvGrpSpPr>
              <a:grpSpLocks/>
            </p:cNvGrpSpPr>
            <p:nvPr/>
          </p:nvGrpSpPr>
          <p:grpSpPr bwMode="auto">
            <a:xfrm>
              <a:off x="4165" y="1299"/>
              <a:ext cx="405" cy="392"/>
              <a:chOff x="1289" y="587"/>
              <a:chExt cx="668" cy="647"/>
            </a:xfrm>
          </p:grpSpPr>
          <p:sp>
            <p:nvSpPr>
              <p:cNvPr id="62" name="Oval 86"/>
              <p:cNvSpPr>
                <a:spLocks noChangeArrowheads="1"/>
              </p:cNvSpPr>
              <p:nvPr/>
            </p:nvSpPr>
            <p:spPr bwMode="gray">
              <a:xfrm>
                <a:off x="1289" y="704"/>
                <a:ext cx="668" cy="42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63" name="Oval 8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64" name="Oval 8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65" name="Oval 8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66" name="Oval 9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59" name="Text Box 91"/>
            <p:cNvSpPr txBox="1">
              <a:spLocks noChangeArrowheads="1"/>
            </p:cNvSpPr>
            <p:nvPr/>
          </p:nvSpPr>
          <p:spPr bwMode="gray">
            <a:xfrm>
              <a:off x="4252" y="1354"/>
              <a:ext cx="147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60" name="AutoShape 93"/>
            <p:cNvSpPr>
              <a:spLocks noChangeArrowheads="1"/>
            </p:cNvSpPr>
            <p:nvPr/>
          </p:nvSpPr>
          <p:spPr bwMode="gray">
            <a:xfrm>
              <a:off x="3752" y="3327"/>
              <a:ext cx="1303" cy="464"/>
            </a:xfrm>
            <a:prstGeom prst="roundRect">
              <a:avLst>
                <a:gd name="adj" fmla="val 40389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61" name="AutoShape 94"/>
            <p:cNvSpPr>
              <a:spLocks noChangeArrowheads="1"/>
            </p:cNvSpPr>
            <p:nvPr/>
          </p:nvSpPr>
          <p:spPr bwMode="gray">
            <a:xfrm>
              <a:off x="3752" y="3342"/>
              <a:ext cx="1304" cy="44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1,2 тис</a:t>
              </a: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. грн</a:t>
              </a:r>
              <a:r>
                <a:rPr lang="uk-UA" b="1" dirty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.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2,3%</a:t>
              </a:r>
              <a:endParaRPr lang="en-US" b="1" dirty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endParaRPr>
            </a:p>
          </p:txBody>
        </p:sp>
      </p:grpSp>
      <p:sp>
        <p:nvSpPr>
          <p:cNvPr id="70" name="AutoShape 5"/>
          <p:cNvSpPr>
            <a:spLocks noChangeArrowheads="1"/>
          </p:cNvSpPr>
          <p:nvPr/>
        </p:nvSpPr>
        <p:spPr bwMode="gray">
          <a:xfrm>
            <a:off x="2674791" y="1184551"/>
            <a:ext cx="3971497" cy="799972"/>
          </a:xfrm>
          <a:prstGeom prst="can">
            <a:avLst>
              <a:gd name="adj" fmla="val 25000"/>
            </a:avLst>
          </a:prstGeom>
          <a:solidFill>
            <a:schemeClr val="tx2">
              <a:lumMod val="50000"/>
            </a:schemeClr>
          </a:solidFill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sz="28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53,2 тис. грн.</a:t>
            </a:r>
            <a:endParaRPr kumimoji="1" lang="en-US" sz="2800" b="1" dirty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</p:txBody>
      </p:sp>
      <p:grpSp>
        <p:nvGrpSpPr>
          <p:cNvPr id="75" name="Group 95"/>
          <p:cNvGrpSpPr>
            <a:grpSpLocks/>
          </p:cNvGrpSpPr>
          <p:nvPr/>
        </p:nvGrpSpPr>
        <p:grpSpPr bwMode="auto">
          <a:xfrm>
            <a:off x="83063" y="1420233"/>
            <a:ext cx="1835079" cy="4164189"/>
            <a:chOff x="673" y="1299"/>
            <a:chExt cx="1447" cy="2539"/>
          </a:xfrm>
        </p:grpSpPr>
        <p:sp>
          <p:nvSpPr>
            <p:cNvPr id="76" name="AutoShape 52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extrusionH="76200" contourW="152400"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77" name="AutoShape 53"/>
            <p:cNvSpPr>
              <a:spLocks noChangeArrowheads="1"/>
            </p:cNvSpPr>
            <p:nvPr/>
          </p:nvSpPr>
          <p:spPr bwMode="gray">
            <a:xfrm>
              <a:off x="673" y="1524"/>
              <a:ext cx="1322" cy="1814"/>
            </a:xfrm>
            <a:prstGeom prst="roundRect">
              <a:avLst>
                <a:gd name="adj" fmla="val 16667"/>
              </a:avLst>
            </a:prstGeom>
            <a:solidFill>
              <a:srgbClr val="81D1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err="1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Організаційно-</a:t>
              </a:r>
              <a:endParaRPr lang="uk-UA" sz="1600" b="1" dirty="0" smtClean="0">
                <a:solidFill>
                  <a:srgbClr val="000000"/>
                </a:solidFill>
                <a:cs typeface="Arial" charset="0"/>
                <a:sym typeface="Arial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м</a:t>
              </a: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етодичні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заходи щодо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удосконалення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і розвитку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с</a:t>
              </a: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истеми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н</a:t>
              </a: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аціонально -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п</a:t>
              </a: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атріотичного 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виховання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>
                  <a:solidFill>
                    <a:srgbClr val="000000"/>
                  </a:solidFill>
                  <a:cs typeface="Arial" charset="0"/>
                  <a:sym typeface="Arial" charset="0"/>
                </a:rPr>
                <a:t>д</a:t>
              </a: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ітей та молоді</a:t>
              </a:r>
              <a:endParaRPr lang="en-US" sz="16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79" name="AutoShape 55"/>
            <p:cNvSpPr>
              <a:spLocks noChangeArrowheads="1"/>
            </p:cNvSpPr>
            <p:nvPr/>
          </p:nvSpPr>
          <p:spPr bwMode="gray">
            <a:xfrm>
              <a:off x="752" y="1524"/>
              <a:ext cx="1304" cy="4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1600" b="1" dirty="0" smtClean="0">
                <a:solidFill>
                  <a:srgbClr val="000000"/>
                </a:solidFill>
                <a:cs typeface="Arial" charset="0"/>
                <a:sym typeface="Arial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sz="16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sz="1600" b="1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   </a:t>
              </a:r>
              <a:endParaRPr lang="en-US" sz="16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80" name="AutoShape 56"/>
            <p:cNvSpPr>
              <a:spLocks noChangeArrowheads="1"/>
            </p:cNvSpPr>
            <p:nvPr/>
          </p:nvSpPr>
          <p:spPr bwMode="gray">
            <a:xfrm>
              <a:off x="724" y="3351"/>
              <a:ext cx="1363" cy="487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81" name="AutoShape 57"/>
            <p:cNvSpPr>
              <a:spLocks noChangeArrowheads="1"/>
            </p:cNvSpPr>
            <p:nvPr/>
          </p:nvSpPr>
          <p:spPr bwMode="gray">
            <a:xfrm>
              <a:off x="724" y="3357"/>
              <a:ext cx="1396" cy="481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cs typeface="Roboto Condensed" charset="0"/>
                  <a:sym typeface="Arial" charset="0"/>
                </a:rPr>
                <a:t>24,0 тис. грн.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cs typeface="Roboto Condensed" charset="0"/>
                  <a:sym typeface="Arial" charset="0"/>
                </a:rPr>
                <a:t>45,1%</a:t>
              </a:r>
              <a:endParaRPr lang="en-US" b="1" dirty="0">
                <a:solidFill>
                  <a:srgbClr val="000000"/>
                </a:solidFill>
                <a:cs typeface="Roboto Condensed" charset="0"/>
                <a:sym typeface="Arial" charset="0"/>
              </a:endParaRPr>
            </a:p>
          </p:txBody>
        </p:sp>
        <p:grpSp>
          <p:nvGrpSpPr>
            <p:cNvPr id="82" name="Group 58"/>
            <p:cNvGrpSpPr>
              <a:grpSpLocks/>
            </p:cNvGrpSpPr>
            <p:nvPr/>
          </p:nvGrpSpPr>
          <p:grpSpPr bwMode="auto">
            <a:xfrm>
              <a:off x="1189" y="1299"/>
              <a:ext cx="405" cy="392"/>
              <a:chOff x="1289" y="587"/>
              <a:chExt cx="668" cy="646"/>
            </a:xfrm>
          </p:grpSpPr>
          <p:sp>
            <p:nvSpPr>
              <p:cNvPr id="85" name="Oval 59"/>
              <p:cNvSpPr>
                <a:spLocks noChangeArrowheads="1"/>
              </p:cNvSpPr>
              <p:nvPr/>
            </p:nvSpPr>
            <p:spPr bwMode="gray">
              <a:xfrm>
                <a:off x="1289" y="676"/>
                <a:ext cx="668" cy="47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86" name="Oval 60"/>
              <p:cNvSpPr>
                <a:spLocks noChangeArrowheads="1"/>
              </p:cNvSpPr>
              <p:nvPr/>
            </p:nvSpPr>
            <p:spPr bwMode="gray">
              <a:xfrm>
                <a:off x="1298" y="587"/>
                <a:ext cx="646" cy="64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87" name="Oval 61"/>
              <p:cNvSpPr>
                <a:spLocks noChangeArrowheads="1"/>
              </p:cNvSpPr>
              <p:nvPr/>
            </p:nvSpPr>
            <p:spPr bwMode="gray">
              <a:xfrm>
                <a:off x="1304" y="590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88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385" cy="39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89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83" name="Text Box 64"/>
            <p:cNvSpPr txBox="1">
              <a:spLocks noChangeArrowheads="1"/>
            </p:cNvSpPr>
            <p:nvPr/>
          </p:nvSpPr>
          <p:spPr bwMode="gray">
            <a:xfrm>
              <a:off x="1277" y="1354"/>
              <a:ext cx="146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</p:grpSp>
      <p:grpSp>
        <p:nvGrpSpPr>
          <p:cNvPr id="90" name="Group 95"/>
          <p:cNvGrpSpPr>
            <a:grpSpLocks/>
          </p:cNvGrpSpPr>
          <p:nvPr/>
        </p:nvGrpSpPr>
        <p:grpSpPr bwMode="auto">
          <a:xfrm>
            <a:off x="3871135" y="2042317"/>
            <a:ext cx="1755618" cy="3537709"/>
            <a:chOff x="720" y="1299"/>
            <a:chExt cx="1400" cy="2539"/>
          </a:xfrm>
        </p:grpSpPr>
        <p:sp>
          <p:nvSpPr>
            <p:cNvPr id="102" name="AutoShape 52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05" name="AutoShape 53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81D1E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extrusionH="76200" contourW="76200"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06" name="AutoShape 54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08" name="AutoShape 56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  <p:sp>
          <p:nvSpPr>
            <p:cNvPr id="109" name="AutoShape 57"/>
            <p:cNvSpPr>
              <a:spLocks noChangeArrowheads="1"/>
            </p:cNvSpPr>
            <p:nvPr/>
          </p:nvSpPr>
          <p:spPr bwMode="gray">
            <a:xfrm>
              <a:off x="720" y="3303"/>
              <a:ext cx="1400" cy="53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15,0 тис. грн.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b="1" dirty="0" smtClean="0">
                  <a:solidFill>
                    <a:srgbClr val="000000"/>
                  </a:solidFill>
                  <a:latin typeface="Roboto Condensed" charset="0"/>
                  <a:cs typeface="Roboto Condensed" charset="0"/>
                  <a:sym typeface="Arial" charset="0"/>
                </a:rPr>
                <a:t>28,2%</a:t>
              </a:r>
              <a:endParaRPr lang="en-US" b="1" dirty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endParaRPr>
            </a:p>
          </p:txBody>
        </p:sp>
        <p:grpSp>
          <p:nvGrpSpPr>
            <p:cNvPr id="110" name="Group 58"/>
            <p:cNvGrpSpPr>
              <a:grpSpLocks/>
            </p:cNvGrpSpPr>
            <p:nvPr/>
          </p:nvGrpSpPr>
          <p:grpSpPr bwMode="auto">
            <a:xfrm>
              <a:off x="1189" y="1299"/>
              <a:ext cx="405" cy="392"/>
              <a:chOff x="1289" y="587"/>
              <a:chExt cx="668" cy="647"/>
            </a:xfrm>
          </p:grpSpPr>
          <p:sp>
            <p:nvSpPr>
              <p:cNvPr id="113" name="Oval 59"/>
              <p:cNvSpPr>
                <a:spLocks noChangeArrowheads="1"/>
              </p:cNvSpPr>
              <p:nvPr/>
            </p:nvSpPr>
            <p:spPr bwMode="gray">
              <a:xfrm>
                <a:off x="1289" y="636"/>
                <a:ext cx="668" cy="56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114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115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116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  <p:sp>
            <p:nvSpPr>
              <p:cNvPr id="117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>
                  <a:solidFill>
                    <a:srgbClr val="000000"/>
                  </a:solidFill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111" name="Text Box 64"/>
            <p:cNvSpPr txBox="1">
              <a:spLocks noChangeArrowheads="1"/>
            </p:cNvSpPr>
            <p:nvPr/>
          </p:nvSpPr>
          <p:spPr bwMode="gray">
            <a:xfrm>
              <a:off x="1276" y="1354"/>
              <a:ext cx="147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 dirty="0">
                <a:solidFill>
                  <a:srgbClr val="000000"/>
                </a:solidFill>
                <a:cs typeface="Arial" charset="0"/>
                <a:sym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435840" y="2779089"/>
            <a:ext cx="170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0000"/>
                </a:solidFill>
                <a:cs typeface="Arial" charset="0"/>
                <a:sym typeface="Arial" charset="0"/>
              </a:rPr>
              <a:t>Інформаційне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0000"/>
                </a:solidFill>
                <a:cs typeface="Arial" charset="0"/>
                <a:sym typeface="Arial" charset="0"/>
              </a:rPr>
              <a:t>забезпечення</a:t>
            </a:r>
            <a:endParaRPr lang="en-US" sz="1600" b="1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952397" y="2901049"/>
            <a:ext cx="1704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Військово-патріотичне виховання</a:t>
            </a:r>
            <a:endParaRPr lang="en-US" sz="1600" b="1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6"/>
          <p:cNvSpPr>
            <a:spLocks noChangeArrowheads="1"/>
          </p:cNvSpPr>
          <p:nvPr/>
        </p:nvSpPr>
        <p:spPr bwMode="gray">
          <a:xfrm>
            <a:off x="5046340" y="1622770"/>
            <a:ext cx="3970800" cy="888324"/>
          </a:xfrm>
          <a:prstGeom prst="can">
            <a:avLst>
              <a:gd name="adj" fmla="val 19585"/>
            </a:avLst>
          </a:prstGeom>
          <a:solidFill>
            <a:schemeClr val="tx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sz="20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Заходи ЦСССДМ –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sz="2000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uk-UA" sz="20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                           31,8 тис. грн.</a:t>
            </a:r>
            <a:endParaRPr kumimoji="1" lang="en-US" sz="2000" b="1" dirty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12725" y="255768"/>
            <a:ext cx="8636000" cy="70379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 anchor="ctr"/>
          <a:lstStyle>
            <a:lvl1pPr defTabSz="6858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557213" indent="-214313" defTabSz="6858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857250" indent="-171450" defTabSz="6858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200150" indent="-171450" defTabSz="6858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1543050" indent="-171450" defTabSz="6858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Міська комплексна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програма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«Сім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’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я і молодь </a:t>
            </a:r>
            <a:r>
              <a:rPr lang="uk-UA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Южного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на </a:t>
            </a:r>
            <a:endParaRPr lang="uk-UA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Roboto Condensed" charset="0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2019-2021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Roboto Condensed" charset="0"/>
              </a:rPr>
              <a:t>роки</a:t>
            </a:r>
          </a:p>
        </p:txBody>
      </p:sp>
      <p:sp>
        <p:nvSpPr>
          <p:cNvPr id="37" name="AutoShape 6"/>
          <p:cNvSpPr>
            <a:spLocks noChangeArrowheads="1"/>
          </p:cNvSpPr>
          <p:nvPr/>
        </p:nvSpPr>
        <p:spPr bwMode="gray">
          <a:xfrm>
            <a:off x="163466" y="1608667"/>
            <a:ext cx="3970800" cy="788524"/>
          </a:xfrm>
          <a:prstGeom prst="can">
            <a:avLst>
              <a:gd name="adj" fmla="val 18846"/>
            </a:avLst>
          </a:prstGeom>
          <a:solidFill>
            <a:srgbClr val="81D1EC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sz="20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Заходи відділу у справах</a:t>
            </a:r>
            <a:endParaRPr kumimoji="1" lang="en-US" sz="2000" b="1" dirty="0" smtClean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sz="2000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с</a:t>
            </a:r>
            <a:r>
              <a:rPr kumimoji="1" lang="uk-UA" sz="20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ім</a:t>
            </a:r>
            <a:r>
              <a:rPr kumimoji="1" lang="en-US" sz="20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’</a:t>
            </a:r>
            <a:r>
              <a:rPr kumimoji="1" lang="uk-UA" sz="2000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ї та молоді -  56,8 тис. грн.</a:t>
            </a:r>
            <a:endParaRPr kumimoji="1" lang="en-US" sz="2000" b="1" dirty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</p:txBody>
      </p:sp>
      <p:grpSp>
        <p:nvGrpSpPr>
          <p:cNvPr id="38" name="Group 31"/>
          <p:cNvGrpSpPr>
            <a:grpSpLocks/>
          </p:cNvGrpSpPr>
          <p:nvPr/>
        </p:nvGrpSpPr>
        <p:grpSpPr bwMode="auto">
          <a:xfrm>
            <a:off x="1255659" y="345597"/>
            <a:ext cx="5136745" cy="2057840"/>
            <a:chOff x="780" y="1465"/>
            <a:chExt cx="1490" cy="764"/>
          </a:xfrm>
        </p:grpSpPr>
        <p:sp>
          <p:nvSpPr>
            <p:cNvPr id="39" name="AutoShape 5"/>
            <p:cNvSpPr>
              <a:spLocks noChangeArrowheads="1"/>
            </p:cNvSpPr>
            <p:nvPr/>
          </p:nvSpPr>
          <p:spPr bwMode="gray">
            <a:xfrm>
              <a:off x="1118" y="1679"/>
              <a:ext cx="1152" cy="247"/>
            </a:xfrm>
            <a:prstGeom prst="can">
              <a:avLst>
                <a:gd name="adj" fmla="val 25000"/>
              </a:avLst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uk-UA" sz="2800" b="1" dirty="0" smtClean="0">
                  <a:solidFill>
                    <a:srgbClr val="000000"/>
                  </a:solidFill>
                  <a:ea typeface="돋움" pitchFamily="50" charset="-127"/>
                  <a:cs typeface="Arial" charset="0"/>
                  <a:sym typeface="Arial" charset="0"/>
                </a:rPr>
                <a:t>88,6 тис. грн.</a:t>
              </a:r>
              <a:endParaRPr kumimoji="1" lang="en-US" sz="2800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gray">
            <a:xfrm>
              <a:off x="780" y="1465"/>
              <a:ext cx="1092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ru-RU" sz="2200" b="1" dirty="0" smtClean="0">
                <a:solidFill>
                  <a:srgbClr val="FFFFFF"/>
                </a:solidFill>
                <a:latin typeface="Roboto Condensed" charset="0"/>
                <a:ea typeface="돋움" pitchFamily="50" charset="-127"/>
                <a:cs typeface="Roboto Condensed" charset="0"/>
                <a:sym typeface="Arial" charset="0"/>
              </a:endParaRP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gray">
            <a:xfrm>
              <a:off x="800" y="2069"/>
              <a:ext cx="5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200" b="1" dirty="0">
                <a:solidFill>
                  <a:srgbClr val="FFFFFF"/>
                </a:solidFill>
                <a:latin typeface="Roboto Condensed" charset="0"/>
                <a:ea typeface="돋움" pitchFamily="50" charset="-127"/>
                <a:cs typeface="Roboto Condensed" charset="0"/>
                <a:sym typeface="Arial" charset="0"/>
              </a:endParaRPr>
            </a:p>
          </p:txBody>
        </p:sp>
      </p:grpSp>
      <p:sp>
        <p:nvSpPr>
          <p:cNvPr id="16" name="AutoShape 8"/>
          <p:cNvSpPr>
            <a:spLocks noChangeArrowheads="1"/>
          </p:cNvSpPr>
          <p:nvPr/>
        </p:nvSpPr>
        <p:spPr bwMode="gray">
          <a:xfrm>
            <a:off x="121346" y="2759946"/>
            <a:ext cx="6200776" cy="779494"/>
          </a:xfrm>
          <a:prstGeom prst="can">
            <a:avLst>
              <a:gd name="adj" fmla="val 16667"/>
            </a:avLst>
          </a:prstGeom>
          <a:solidFill>
            <a:srgbClr val="81D1EC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Формування ціннісної орієнтації на сімейний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спосіб життя </a:t>
            </a:r>
            <a:endParaRPr kumimoji="1" lang="en-US" b="1" dirty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gray">
          <a:xfrm>
            <a:off x="191624" y="3588636"/>
            <a:ext cx="6200776" cy="871361"/>
          </a:xfrm>
          <a:prstGeom prst="can">
            <a:avLst>
              <a:gd name="adj" fmla="val 16903"/>
            </a:avLst>
          </a:prstGeom>
          <a:solidFill>
            <a:srgbClr val="81D1EC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Створення умов для Інтелектуального  та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uk-UA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творчого розвитку молоді</a:t>
            </a:r>
            <a:endParaRPr kumimoji="1" lang="en-US" b="1" dirty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gray">
          <a:xfrm>
            <a:off x="185709" y="4528248"/>
            <a:ext cx="6200775" cy="1094833"/>
          </a:xfrm>
          <a:prstGeom prst="can">
            <a:avLst>
              <a:gd name="adj" fmla="val 16892"/>
            </a:avLst>
          </a:prstGeom>
          <a:solidFill>
            <a:srgbClr val="81D1EC"/>
          </a:solidFill>
          <a:ln>
            <a:noFill/>
          </a:ln>
          <a:effectLst/>
          <a:extLst/>
        </p:spPr>
        <p:txBody>
          <a:bodyPr wrap="none" spcCol="3600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Пропаганда та </a:t>
            </a:r>
            <a:r>
              <a:rPr kumimoji="1" lang="ru-RU" b="1" dirty="0" err="1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ф</a:t>
            </a:r>
            <a:r>
              <a:rPr kumimoji="1" lang="ru-RU" b="1" dirty="0" err="1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ормування</a:t>
            </a:r>
            <a:r>
              <a:rPr kumimoji="1" lang="ru-RU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ru-RU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здорового способу </a:t>
            </a:r>
            <a:endParaRPr kumimoji="1" lang="ru-RU" b="1" dirty="0" smtClean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b="1" dirty="0" err="1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ж</a:t>
            </a:r>
            <a:r>
              <a:rPr kumimoji="1" lang="ru-RU" b="1" dirty="0" err="1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иття</a:t>
            </a:r>
            <a:r>
              <a:rPr kumimoji="1" lang="ru-RU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ru-RU" b="1" dirty="0" err="1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серед</a:t>
            </a:r>
            <a:r>
              <a:rPr kumimoji="1" lang="ru-RU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ru-RU" b="1" dirty="0" err="1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молоді</a:t>
            </a:r>
            <a:r>
              <a:rPr kumimoji="1" lang="ru-RU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. </a:t>
            </a:r>
            <a:r>
              <a:rPr kumimoji="1" lang="ru-RU" b="1" dirty="0" err="1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Профілактика</a:t>
            </a:r>
            <a:r>
              <a:rPr kumimoji="1" lang="ru-RU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ru-RU" b="1" dirty="0" err="1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негативних</a:t>
            </a:r>
            <a:r>
              <a:rPr kumimoji="1" lang="ru-RU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endParaRPr kumimoji="1" lang="ru-RU" b="1" dirty="0" smtClean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b="1" dirty="0" err="1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проявів</a:t>
            </a:r>
            <a:r>
              <a:rPr kumimoji="1" lang="ru-RU" b="1" dirty="0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ru-RU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у </a:t>
            </a:r>
            <a:r>
              <a:rPr kumimoji="1" lang="ru-RU" b="1" dirty="0" err="1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молодіжному</a:t>
            </a:r>
            <a:r>
              <a:rPr kumimoji="1" lang="ru-RU" b="1" dirty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 </a:t>
            </a:r>
            <a:r>
              <a:rPr kumimoji="1" lang="ru-RU" b="1" dirty="0" err="1" smtClean="0">
                <a:solidFill>
                  <a:srgbClr val="000000"/>
                </a:solidFill>
                <a:ea typeface="돋움" pitchFamily="50" charset="-127"/>
                <a:cs typeface="Arial" charset="0"/>
                <a:sym typeface="Arial" charset="0"/>
              </a:rPr>
              <a:t>середовищі</a:t>
            </a:r>
            <a:endParaRPr kumimoji="1" lang="en-US" b="1" dirty="0">
              <a:solidFill>
                <a:srgbClr val="000000"/>
              </a:solidFill>
              <a:ea typeface="돋움" pitchFamily="50" charset="-127"/>
              <a:cs typeface="Arial" charset="0"/>
              <a:sym typeface="Arial" charset="0"/>
            </a:endParaRPr>
          </a:p>
        </p:txBody>
      </p:sp>
      <p:sp>
        <p:nvSpPr>
          <p:cNvPr id="29" name="AutoShape 57"/>
          <p:cNvSpPr>
            <a:spLocks noChangeArrowheads="1"/>
          </p:cNvSpPr>
          <p:nvPr/>
        </p:nvSpPr>
        <p:spPr bwMode="gray">
          <a:xfrm>
            <a:off x="7053968" y="3808925"/>
            <a:ext cx="1832113" cy="745441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rPr>
              <a:t>34,0 тис. грн.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rPr>
              <a:t>38,4%</a:t>
            </a:r>
            <a:endParaRPr lang="en-US" b="1" dirty="0">
              <a:solidFill>
                <a:srgbClr val="000000"/>
              </a:solidFill>
              <a:latin typeface="Roboto Condensed" charset="0"/>
              <a:cs typeface="Roboto Condensed" charset="0"/>
              <a:sym typeface="Arial" charset="0"/>
            </a:endParaRPr>
          </a:p>
        </p:txBody>
      </p:sp>
      <p:sp>
        <p:nvSpPr>
          <p:cNvPr id="42" name="AutoShape 57"/>
          <p:cNvSpPr>
            <a:spLocks noChangeArrowheads="1"/>
          </p:cNvSpPr>
          <p:nvPr/>
        </p:nvSpPr>
        <p:spPr bwMode="gray">
          <a:xfrm>
            <a:off x="7016618" y="4767255"/>
            <a:ext cx="1832113" cy="745441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rPr>
              <a:t>7,8 тис. грн.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rPr>
              <a:t>8,8%</a:t>
            </a:r>
            <a:endParaRPr lang="en-US" b="1" dirty="0">
              <a:solidFill>
                <a:srgbClr val="000000"/>
              </a:solidFill>
              <a:latin typeface="Roboto Condensed" charset="0"/>
              <a:cs typeface="Roboto Condensed" charset="0"/>
              <a:sym typeface="Arial" charset="0"/>
            </a:endParaRPr>
          </a:p>
        </p:txBody>
      </p:sp>
      <p:sp>
        <p:nvSpPr>
          <p:cNvPr id="43" name="AutoShape 57"/>
          <p:cNvSpPr>
            <a:spLocks noChangeArrowheads="1"/>
          </p:cNvSpPr>
          <p:nvPr/>
        </p:nvSpPr>
        <p:spPr bwMode="gray">
          <a:xfrm>
            <a:off x="7053968" y="2836336"/>
            <a:ext cx="1832113" cy="745441"/>
          </a:xfrm>
          <a:prstGeom prst="roundRect">
            <a:avLst>
              <a:gd name="adj" fmla="val 50000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rPr>
              <a:t>15,0 тис. грн.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Roboto Condensed" charset="0"/>
                <a:cs typeface="Roboto Condensed" charset="0"/>
                <a:sym typeface="Arial" charset="0"/>
              </a:rPr>
              <a:t>16,9%</a:t>
            </a:r>
            <a:endParaRPr lang="en-US" b="1" dirty="0">
              <a:solidFill>
                <a:srgbClr val="000000"/>
              </a:solidFill>
              <a:latin typeface="Roboto Condensed" charset="0"/>
              <a:cs typeface="Roboto Condensed" charset="0"/>
              <a:sym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19" y="4024315"/>
            <a:ext cx="682625" cy="22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19" y="5029732"/>
            <a:ext cx="682625" cy="22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0">
            <a:off x="1926679" y="2498822"/>
            <a:ext cx="481057" cy="12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44" y="3115371"/>
            <a:ext cx="682625" cy="22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3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кибка">
  <a:themeElements>
    <a:clrScheme name="Скибка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кибка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3_Скибка">
  <a:themeElements>
    <a:clrScheme name="Скибка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кибка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1461</Words>
  <Application>Microsoft Office PowerPoint</Application>
  <PresentationFormat>Экран (16:10)</PresentationFormat>
  <Paragraphs>288</Paragraphs>
  <Slides>14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Тема Office</vt:lpstr>
      <vt:lpstr>2_Скибка</vt:lpstr>
      <vt:lpstr>3_Скибка</vt:lpstr>
      <vt:lpstr>Аспект</vt:lpstr>
      <vt:lpstr>1_Аспект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Заклади загальної середньої освіти                                               2 361, 57 тис. грн.  * обладнано будівлі евакуаційним освітленням (ЗОШ №1, НВК (ЗОСШ №2-Центр-ПТУ, НВК ім В. Чорновола); * встановлено автоматичну систему пожежної сигналізації (система централізованого пожежного спостереження, евакуаційне освітлення), систему мовного сповіщення про пожежу, систему локального пожежогасіння кухонного обладнання (ЗОШ №1, НВК (ЗОСШ №2-Центр-ПТУ); * забезпечено працюючий персонал  засобами радіаційного та хімічного захисту; * змонтовано систему димовидалення з підвальних приміщень та складських приміщень на першому поверсі (АШГ); * проведено перевірку та випробовування пожежних гідрантів, внутрішніїх пожежних кранів та їх обладнання пожежними рукавами; * забезпечено в повному обсязі сертифікованими первинними засобами пожежогасіння.                   Заклади дошкільної освіти                             927, 302 тис. грн. * забезпечено в повному обсязі сертифікованими первинними засобами пожежогасіння; *забезпечено працюючий персонал  засобами радіаційного та хімічного захисту; * укомплектовано пожежні кран-комплекти пожежними стволами; * обладнано будівлю евакуаційним освітленням  та світловими покажчиками «ВИХІД» (ДНЗ №2); * встановлено на всіх поверхах дверні полотна в отворах, що з'єднують коридори зі сходовими клітками з пристроям для самозачинення від холу; * встановлено автоматичну систему пожежної сигналізації (система централізованого пожежного спостереження, евакуаційне освітлення), систему мовного сповіщення про пожежу, систему локального пожежогасіння кухонного обладнання (ДНЗ №2).</vt:lpstr>
      <vt:lpstr>Презентация PowerPoint</vt:lpstr>
      <vt:lpstr>Презентация PowerPoint</vt:lpstr>
      <vt:lpstr>Кількість працівників   45  Кількість тренерів    24  Кількість видів спорту   13  Кількість дітей     574  Кількість учасників ЧО   354  62 %  Кількість призерів   ЧО  258  45 %  Кількість учасників ЧУ  84  15 %  Кількість призерів   ЧУ  58  10 %   </vt:lpstr>
      <vt:lpstr>ФІНАНСУВАННЯ </vt:lpstr>
      <vt:lpstr>Мережа закладів культури Видатки загального фонду - 19 414,8 тис. грн. Видатки спеціального фонду – 1 923,03 тис. грн. Програма розвитку культури на 2017-2021 роки – 297,7 тис. грн. </vt:lpstr>
      <vt:lpstr>Культурно-масові заходи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gsp-osvitu</cp:lastModifiedBy>
  <cp:revision>192</cp:revision>
  <dcterms:created xsi:type="dcterms:W3CDTF">2019-03-29T12:41:42Z</dcterms:created>
  <dcterms:modified xsi:type="dcterms:W3CDTF">2020-02-28T10:51:58Z</dcterms:modified>
</cp:coreProperties>
</file>